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3"/>
  </p:notesMasterIdLst>
  <p:handoutMasterIdLst>
    <p:handoutMasterId r:id="rId14"/>
  </p:handoutMasterIdLst>
  <p:sldIdLst>
    <p:sldId id="448" r:id="rId2"/>
    <p:sldId id="447" r:id="rId3"/>
    <p:sldId id="449" r:id="rId4"/>
    <p:sldId id="450" r:id="rId5"/>
    <p:sldId id="451" r:id="rId6"/>
    <p:sldId id="452" r:id="rId7"/>
    <p:sldId id="453" r:id="rId8"/>
    <p:sldId id="454" r:id="rId9"/>
    <p:sldId id="456" r:id="rId10"/>
    <p:sldId id="457" r:id="rId11"/>
    <p:sldId id="458" r:id="rId12"/>
  </p:sldIdLst>
  <p:sldSz cx="9144000" cy="6858000" type="screen4x3"/>
  <p:notesSz cx="6873875" cy="100631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7" autoAdjust="0"/>
    <p:restoredTop sz="92901" autoAdjust="0"/>
  </p:normalViewPr>
  <p:slideViewPr>
    <p:cSldViewPr>
      <p:cViewPr varScale="1">
        <p:scale>
          <a:sx n="103" d="100"/>
          <a:sy n="103" d="100"/>
        </p:scale>
        <p:origin x="18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35875"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35876"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35877"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6355677-F31E-4D2F-A968-2FDDED42010F}" type="slidenum">
              <a:rPr lang="en-GB"/>
              <a:pPr>
                <a:defRPr/>
              </a:pPr>
              <a:t>‹#›</a:t>
            </a:fld>
            <a:endParaRPr lang="en-GB"/>
          </a:p>
        </p:txBody>
      </p:sp>
    </p:spTree>
    <p:extLst>
      <p:ext uri="{BB962C8B-B14F-4D97-AF65-F5344CB8AC3E}">
        <p14:creationId xmlns:p14="http://schemas.microsoft.com/office/powerpoint/2010/main" val="2104872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81603"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3556" name="Rectangle 4"/>
          <p:cNvSpPr>
            <a:spLocks noGrp="1" noRot="1" noChangeAspect="1" noChangeArrowheads="1" noTextEdit="1"/>
          </p:cNvSpPr>
          <p:nvPr>
            <p:ph type="sldImg" idx="2"/>
          </p:nvPr>
        </p:nvSpPr>
        <p:spPr bwMode="auto">
          <a:xfrm>
            <a:off x="920750" y="754063"/>
            <a:ext cx="5032375" cy="3775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687388" y="4779963"/>
            <a:ext cx="5499100" cy="452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81606"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81607"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E59D025-A5DF-4B07-A4E8-8226184A6CA0}" type="slidenum">
              <a:rPr lang="en-GB"/>
              <a:pPr>
                <a:defRPr/>
              </a:pPr>
              <a:t>‹#›</a:t>
            </a:fld>
            <a:endParaRPr lang="en-GB"/>
          </a:p>
        </p:txBody>
      </p:sp>
    </p:spTree>
    <p:extLst>
      <p:ext uri="{BB962C8B-B14F-4D97-AF65-F5344CB8AC3E}">
        <p14:creationId xmlns:p14="http://schemas.microsoft.com/office/powerpoint/2010/main" val="1379447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1</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169129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10</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563413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11</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33101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2</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3</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337792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4</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318402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5</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717115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6</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049329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7</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057784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8</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650313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9</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1672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grpSp>
      <p:sp>
        <p:nvSpPr>
          <p:cNvPr id="392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GB" noProof="0"/>
              <a:t>Click to edit Master title style</a:t>
            </a:r>
          </a:p>
        </p:txBody>
      </p:sp>
      <p:sp>
        <p:nvSpPr>
          <p:cNvPr id="392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GB"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GB"/>
          </a:p>
        </p:txBody>
      </p:sp>
      <p:sp>
        <p:nvSpPr>
          <p:cNvPr id="19" name="Rectangle 17"/>
          <p:cNvSpPr>
            <a:spLocks noGrp="1" noChangeArrowheads="1"/>
          </p:cNvSpPr>
          <p:nvPr>
            <p:ph type="ftr" sz="quarter" idx="11"/>
          </p:nvPr>
        </p:nvSpPr>
        <p:spPr/>
        <p:txBody>
          <a:bodyPr/>
          <a:lstStyle>
            <a:lvl1pPr>
              <a:defRPr/>
            </a:lvl1pPr>
          </a:lstStyle>
          <a:p>
            <a:pPr>
              <a:defRPr/>
            </a:pPr>
            <a:endParaRPr lang="en-GB"/>
          </a:p>
        </p:txBody>
      </p:sp>
      <p:sp>
        <p:nvSpPr>
          <p:cNvPr id="20" name="Rectangle 18"/>
          <p:cNvSpPr>
            <a:spLocks noGrp="1" noChangeArrowheads="1"/>
          </p:cNvSpPr>
          <p:nvPr>
            <p:ph type="sldNum" sz="quarter" idx="12"/>
          </p:nvPr>
        </p:nvSpPr>
        <p:spPr/>
        <p:txBody>
          <a:bodyPr/>
          <a:lstStyle>
            <a:lvl1pPr>
              <a:defRPr/>
            </a:lvl1pPr>
          </a:lstStyle>
          <a:p>
            <a:pPr>
              <a:defRPr/>
            </a:pPr>
            <a:fld id="{193DE77E-25B6-4D7C-B8C7-7755C6886DC0}" type="slidenum">
              <a:rPr lang="en-GB"/>
              <a:pPr>
                <a:defRPr/>
              </a:pPr>
              <a:t>‹#›</a:t>
            </a:fld>
            <a:endParaRPr lang="en-GB"/>
          </a:p>
        </p:txBody>
      </p:sp>
    </p:spTree>
    <p:extLst>
      <p:ext uri="{BB962C8B-B14F-4D97-AF65-F5344CB8AC3E}">
        <p14:creationId xmlns:p14="http://schemas.microsoft.com/office/powerpoint/2010/main" val="70800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16224104-F546-4214-A975-C229962DD581}"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94662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A57D2C1D-E00A-46AC-BED2-B37E9CA63833}"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73457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E182CA0E-EEFB-4B08-ADCE-14D2DE833E89}"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071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5D6A07D0-0B33-4547-8352-0F3C6710EC5F}"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235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4CF69CBC-CF32-4F60-8B1D-903C02F1ABBE}"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08267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pPr>
              <a:defRPr/>
            </a:pPr>
            <a:fld id="{61591683-C215-4349-9947-A34E8892629A}" type="slidenum">
              <a:rPr lang="en-GB"/>
              <a:pPr>
                <a:defRPr/>
              </a:pPr>
              <a:t>‹#›</a:t>
            </a:fld>
            <a:endParaRPr lang="en-GB"/>
          </a:p>
        </p:txBody>
      </p:sp>
      <p:sp>
        <p:nvSpPr>
          <p:cNvPr id="9"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8410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pPr>
              <a:defRPr/>
            </a:pPr>
            <a:fld id="{52C474C0-1AC8-4E3A-804F-0E363AD3D851}" type="slidenum">
              <a:rPr lang="en-GB"/>
              <a:pPr>
                <a:defRPr/>
              </a:pPr>
              <a:t>‹#›</a:t>
            </a:fld>
            <a:endParaRPr lang="en-GB"/>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6017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pPr>
              <a:defRPr/>
            </a:pPr>
            <a:fld id="{F2A5C43A-A3F4-47B3-AB67-875FC3CDBEBC}" type="slidenum">
              <a:rPr lang="en-GB"/>
              <a:pPr>
                <a:defRPr/>
              </a:pPr>
              <a:t>‹#›</a:t>
            </a:fld>
            <a:endParaRPr lang="en-GB"/>
          </a:p>
        </p:txBody>
      </p:sp>
      <p:sp>
        <p:nvSpPr>
          <p:cNvPr id="4"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25343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4AEC928E-C79B-41EF-AE42-4885E06C5F05}"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75167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71F5BF07-F0B5-40CA-BBE7-77F0371D4AE0}"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5900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117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GB"/>
          </a:p>
        </p:txBody>
      </p:sp>
      <p:sp>
        <p:nvSpPr>
          <p:cNvPr id="39117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4EC8F354-E4C5-4126-9B5E-E37E63CF1232}" type="slidenum">
              <a:rPr lang="en-GB"/>
              <a:pPr>
                <a:defRPr/>
              </a:pPr>
              <a:t>‹#›</a:t>
            </a:fld>
            <a:endParaRPr lang="en-GB"/>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9118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60980A-F4DF-0947-3239-DB95F81084A1}"/>
              </a:ext>
            </a:extLst>
          </p:cNvPr>
          <p:cNvSpPr txBox="1"/>
          <p:nvPr/>
        </p:nvSpPr>
        <p:spPr bwMode="auto">
          <a:xfrm>
            <a:off x="457200" y="457200"/>
            <a:ext cx="8229600" cy="1371600"/>
          </a:xfrm>
          <a:prstGeom prst="rect">
            <a:avLst/>
          </a:prstGeom>
          <a:noFill/>
          <a:ln>
            <a:noFill/>
          </a:ln>
          <a:effectLst/>
        </p:spPr>
        <p:txBody>
          <a:bodyPr vert="horz" wrap="square" lIns="91440" tIns="45720" rIns="91440" bIns="45720" numCol="1" rtlCol="0" anchor="ctr" anchorCtr="0" compatLnSpc="1">
            <a:prstTxWarp prst="textNoShape">
              <a:avLst/>
            </a:prstTxWarp>
            <a:noAutofit/>
          </a:bodyPr>
          <a:lstStyle/>
          <a:p>
            <a:pPr eaLnBrk="0" hangingPunct="0">
              <a:lnSpc>
                <a:spcPct val="90000"/>
              </a:lnSpc>
              <a:spcAft>
                <a:spcPts val="600"/>
              </a:spcAft>
            </a:pPr>
            <a:r>
              <a:rPr lang="en-US" sz="4800" dirty="0">
                <a:latin typeface="Imprint MT Shadow" panose="04020605060303030202" pitchFamily="82" charset="0"/>
                <a:ea typeface="+mj-ea"/>
                <a:cs typeface="+mj-cs"/>
              </a:rPr>
              <a:t>Living as children of light</a:t>
            </a:r>
          </a:p>
          <a:p>
            <a:pPr eaLnBrk="0" hangingPunct="0">
              <a:lnSpc>
                <a:spcPct val="90000"/>
              </a:lnSpc>
              <a:spcAft>
                <a:spcPts val="600"/>
              </a:spcAft>
            </a:pPr>
            <a:r>
              <a:rPr lang="en-US" sz="4800" dirty="0">
                <a:latin typeface="Imprint MT Shadow" panose="04020605060303030202" pitchFamily="82" charset="0"/>
                <a:ea typeface="+mj-ea"/>
                <a:cs typeface="+mj-cs"/>
              </a:rPr>
              <a:t>in the face of</a:t>
            </a:r>
            <a:endParaRPr lang="en-GB" sz="4800" dirty="0">
              <a:latin typeface="Imprint MT Shadow" panose="04020605060303030202" pitchFamily="82" charset="0"/>
              <a:ea typeface="+mj-ea"/>
              <a:cs typeface="+mj-cs"/>
            </a:endParaRPr>
          </a:p>
        </p:txBody>
      </p:sp>
      <p:sp>
        <p:nvSpPr>
          <p:cNvPr id="4" name="TextBox 3">
            <a:extLst>
              <a:ext uri="{FF2B5EF4-FFF2-40B4-BE49-F238E27FC236}">
                <a16:creationId xmlns:a16="http://schemas.microsoft.com/office/drawing/2014/main" id="{7666C227-2857-5DF6-3AD4-C5844F90E0D0}"/>
              </a:ext>
            </a:extLst>
          </p:cNvPr>
          <p:cNvSpPr txBox="1"/>
          <p:nvPr/>
        </p:nvSpPr>
        <p:spPr>
          <a:xfrm>
            <a:off x="4713987" y="5041372"/>
            <a:ext cx="3970784" cy="954107"/>
          </a:xfrm>
          <a:prstGeom prst="rect">
            <a:avLst/>
          </a:prstGeom>
          <a:noFill/>
        </p:spPr>
        <p:txBody>
          <a:bodyPr wrap="square" rtlCol="0">
            <a:spAutoFit/>
          </a:bodyPr>
          <a:lstStyle/>
          <a:p>
            <a:pPr algn="ctr"/>
            <a:r>
              <a:rPr lang="en-US" sz="2800" dirty="0">
                <a:latin typeface="Arial Black" panose="020B0A04020102020204" pitchFamily="34" charset="0"/>
              </a:rPr>
              <a:t>2 Corinthians </a:t>
            </a:r>
          </a:p>
          <a:p>
            <a:pPr algn="ctr"/>
            <a:r>
              <a:rPr lang="en-US" sz="2800" dirty="0">
                <a:latin typeface="Arial Black" panose="020B0A04020102020204" pitchFamily="34" charset="0"/>
              </a:rPr>
              <a:t>4 v 1 -18</a:t>
            </a:r>
            <a:endParaRPr lang="en-GB" sz="2800" dirty="0">
              <a:latin typeface="Arial Black" panose="020B0A04020102020204" pitchFamily="34" charset="0"/>
            </a:endParaRPr>
          </a:p>
        </p:txBody>
      </p:sp>
      <p:pic>
        <p:nvPicPr>
          <p:cNvPr id="1026" name="Picture 2" descr="Getting Old Does Not Have To Hurt!">
            <a:extLst>
              <a:ext uri="{FF2B5EF4-FFF2-40B4-BE49-F238E27FC236}">
                <a16:creationId xmlns:a16="http://schemas.microsoft.com/office/drawing/2014/main" id="{EA6C2E89-7FD9-817B-63B9-95E6D62E04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4609" y="2111761"/>
            <a:ext cx="3049540" cy="26490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C609C37-5060-77BF-217E-9052A3D3026B}"/>
              </a:ext>
            </a:extLst>
          </p:cNvPr>
          <p:cNvSpPr/>
          <p:nvPr/>
        </p:nvSpPr>
        <p:spPr>
          <a:xfrm>
            <a:off x="457200" y="2204864"/>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162922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4. Interdependent people</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Our vulnerability (v.7)</a:t>
            </a:r>
          </a:p>
          <a:p>
            <a:r>
              <a:rPr lang="en-GB" sz="2000" b="1" i="1" baseline="30000"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7 </a:t>
            </a:r>
            <a:r>
              <a:rPr lang="en-GB" sz="20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But we have this treasure in jars of clay to show that this all-surpassing power is from God and not from us.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a:p>
            <a:r>
              <a:rPr lang="en-US" sz="2000" dirty="0"/>
              <a:t>Our renewal (Isa 40;31)</a:t>
            </a:r>
          </a:p>
          <a:p>
            <a:pPr>
              <a:lnSpc>
                <a:spcPct val="107000"/>
              </a:lnSpc>
              <a:spcAft>
                <a:spcPts val="800"/>
              </a:spcAft>
            </a:pPr>
            <a:r>
              <a:rPr lang="en-GB" sz="20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But those who hope in the </a:t>
            </a:r>
            <a:r>
              <a:rPr lang="en-GB" sz="2000" i="1" cap="small"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Lord </a:t>
            </a:r>
            <a:r>
              <a:rPr lang="en-GB" sz="20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will renew their strength. They will soar on wings like eagles; they will run and not grow weary; they will walk and not be faint.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165862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wipe(down)">
                                      <p:cBhvr>
                                        <p:cTn id="7" dur="500"/>
                                        <p:tgtEl>
                                          <p:spTgt spid="10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35">
                                            <p:txEl>
                                              <p:pRg st="0" end="0"/>
                                            </p:txEl>
                                          </p:spTgt>
                                        </p:tgtEl>
                                        <p:attrNameLst>
                                          <p:attrName>style.visibility</p:attrName>
                                        </p:attrNameLst>
                                      </p:cBhvr>
                                      <p:to>
                                        <p:strVal val="visible"/>
                                      </p:to>
                                    </p:set>
                                    <p:animEffect transition="in" filter="wipe(down)">
                                      <p:cBhvr>
                                        <p:cTn id="12" dur="500"/>
                                        <p:tgtEl>
                                          <p:spTgt spid="1035">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35">
                                            <p:txEl>
                                              <p:pRg st="1" end="1"/>
                                            </p:txEl>
                                          </p:spTgt>
                                        </p:tgtEl>
                                        <p:attrNameLst>
                                          <p:attrName>style.visibility</p:attrName>
                                        </p:attrNameLst>
                                      </p:cBhvr>
                                      <p:to>
                                        <p:strVal val="visible"/>
                                      </p:to>
                                    </p:set>
                                    <p:animEffect transition="in" filter="wipe(down)">
                                      <p:cBhvr>
                                        <p:cTn id="15" dur="500"/>
                                        <p:tgtEl>
                                          <p:spTgt spid="103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35">
                                            <p:txEl>
                                              <p:pRg st="3" end="3"/>
                                            </p:txEl>
                                          </p:spTgt>
                                        </p:tgtEl>
                                        <p:attrNameLst>
                                          <p:attrName>style.visibility</p:attrName>
                                        </p:attrNameLst>
                                      </p:cBhvr>
                                      <p:to>
                                        <p:strVal val="visible"/>
                                      </p:to>
                                    </p:set>
                                    <p:animEffect transition="in" filter="wipe(down)">
                                      <p:cBhvr>
                                        <p:cTn id="20" dur="500"/>
                                        <p:tgtEl>
                                          <p:spTgt spid="1035">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35">
                                            <p:txEl>
                                              <p:pRg st="4" end="4"/>
                                            </p:txEl>
                                          </p:spTgt>
                                        </p:tgtEl>
                                        <p:attrNameLst>
                                          <p:attrName>style.visibility</p:attrName>
                                        </p:attrNameLst>
                                      </p:cBhvr>
                                      <p:to>
                                        <p:strVal val="visible"/>
                                      </p:to>
                                    </p:set>
                                    <p:animEffect transition="in" filter="wipe(down)">
                                      <p:cBhvr>
                                        <p:cTn id="23"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P spid="103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6" y="1916832"/>
            <a:ext cx="7423719" cy="3672408"/>
          </a:xfrm>
        </p:spPr>
        <p:txBody>
          <a:bodyPr/>
          <a:lstStyle/>
          <a:p>
            <a:r>
              <a:rPr lang="en-US" sz="2800" dirty="0"/>
              <a:t>1. Treasure in jars of clay – don’t lose heart</a:t>
            </a:r>
            <a:br>
              <a:rPr lang="en-US" sz="2800" dirty="0"/>
            </a:br>
            <a:r>
              <a:rPr lang="en-US" sz="2800" dirty="0"/>
              <a:t>2. Made in the image of God – made for God and each other</a:t>
            </a:r>
            <a:br>
              <a:rPr lang="en-US" sz="2800" dirty="0"/>
            </a:br>
            <a:r>
              <a:rPr lang="en-US" sz="2800" dirty="0"/>
              <a:t>3. A dependent Jesus – an encouraging example</a:t>
            </a:r>
            <a:br>
              <a:rPr lang="en-US" sz="2800" dirty="0"/>
            </a:br>
            <a:r>
              <a:rPr lang="en-US" sz="2800" dirty="0"/>
              <a:t>4. Interdependent people – God’s purpose for our lives</a:t>
            </a:r>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271430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wipe(down)">
                                      <p:cBhvr>
                                        <p:cTn id="7"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Introduction</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Chasing after Eternal youth?</a:t>
            </a:r>
          </a:p>
          <a:p>
            <a:r>
              <a:rPr lang="en-US" sz="2000" dirty="0"/>
              <a:t>Independent or Dependent?</a:t>
            </a:r>
          </a:p>
          <a:p>
            <a:endParaRPr lang="en-US" sz="2000" dirty="0"/>
          </a:p>
          <a:p>
            <a:r>
              <a:rPr lang="en-US" sz="2000" dirty="0"/>
              <a:t>Paul’s summary of getting older (2 Cor 4:16-18)</a:t>
            </a:r>
          </a:p>
          <a:p>
            <a:r>
              <a:rPr lang="en-GB" sz="2000" b="1" i="1" baseline="30000" dirty="0">
                <a:solidFill>
                  <a:schemeClr val="accent5"/>
                </a:solidFill>
              </a:rPr>
              <a:t>16 </a:t>
            </a:r>
            <a:r>
              <a:rPr lang="en-GB" sz="2000" i="1" dirty="0">
                <a:solidFill>
                  <a:schemeClr val="accent5"/>
                </a:solidFill>
              </a:rPr>
              <a:t>Therefore we do not lose heart. Though outwardly we are wasting away, yet inwardly we are being renewed day by day. </a:t>
            </a:r>
            <a:r>
              <a:rPr lang="en-GB" sz="2000" b="1" i="1" baseline="30000" dirty="0">
                <a:solidFill>
                  <a:schemeClr val="accent5"/>
                </a:solidFill>
              </a:rPr>
              <a:t>17 </a:t>
            </a:r>
            <a:r>
              <a:rPr lang="en-GB" sz="2000" i="1" dirty="0">
                <a:solidFill>
                  <a:schemeClr val="accent5"/>
                </a:solidFill>
              </a:rPr>
              <a:t>For our light and momentary troubles are achieving for us an eternal glory that far outweighs them all. </a:t>
            </a:r>
            <a:r>
              <a:rPr lang="en-GB" sz="2000" b="1" i="1" baseline="30000" dirty="0">
                <a:solidFill>
                  <a:schemeClr val="accent5"/>
                </a:solidFill>
              </a:rPr>
              <a:t>18 </a:t>
            </a:r>
            <a:r>
              <a:rPr lang="en-GB" sz="2000" i="1" dirty="0">
                <a:solidFill>
                  <a:schemeClr val="accent5"/>
                </a:solidFill>
              </a:rPr>
              <a:t>So we fix our eyes not on what is seen, but on what is unseen, since what is seen is temporary, but what is unseen is eternal.</a:t>
            </a:r>
            <a:endParaRPr lang="en-GB" sz="2000" dirty="0">
              <a:solidFill>
                <a:schemeClr val="accent5"/>
              </a:solidFill>
            </a:endParaRPr>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EE21FBCA-A5B7-9986-50EC-B7CA545A7432}"/>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3" end="3"/>
                                            </p:txEl>
                                          </p:spTgt>
                                        </p:tgtEl>
                                        <p:attrNameLst>
                                          <p:attrName>style.visibility</p:attrName>
                                        </p:attrNameLst>
                                      </p:cBhvr>
                                      <p:to>
                                        <p:strVal val="visible"/>
                                      </p:to>
                                    </p:set>
                                    <p:animEffect transition="in" filter="wipe(left)">
                                      <p:cBhvr>
                                        <p:cTn id="17" dur="500"/>
                                        <p:tgtEl>
                                          <p:spTgt spid="1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1. Treasures in jars of clay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Therefore…(v.1)</a:t>
            </a:r>
          </a:p>
          <a:p>
            <a:r>
              <a:rPr lang="en-GB" sz="2000" i="1" dirty="0">
                <a:solidFill>
                  <a:schemeClr val="accent5"/>
                </a:solidFill>
              </a:rPr>
              <a:t>Therefore, since through God’s mercy we have this ministry, we do not lose heart.</a:t>
            </a:r>
          </a:p>
          <a:p>
            <a:endParaRPr lang="en-GB" sz="2000" i="1" dirty="0">
              <a:solidFill>
                <a:schemeClr val="accent5"/>
              </a:solidFill>
            </a:endParaRPr>
          </a:p>
          <a:p>
            <a:r>
              <a:rPr lang="en-GB" sz="2000" dirty="0"/>
              <a:t>This ministry…(2 Cor 2:12-16)</a:t>
            </a:r>
          </a:p>
          <a:p>
            <a:r>
              <a:rPr lang="en-GB" sz="2000" b="1" i="1" baseline="30000" dirty="0">
                <a:solidFill>
                  <a:schemeClr val="accent5"/>
                </a:solidFill>
              </a:rPr>
              <a:t>12 </a:t>
            </a:r>
            <a:r>
              <a:rPr lang="en-GB" sz="2000" i="1" dirty="0">
                <a:solidFill>
                  <a:schemeClr val="accent5"/>
                </a:solidFill>
              </a:rPr>
              <a:t>Now when I went to Troas to preach the gospel of Christ…. </a:t>
            </a:r>
            <a:r>
              <a:rPr lang="en-GB" sz="2000" b="1" i="1" baseline="30000" dirty="0">
                <a:solidFill>
                  <a:schemeClr val="accent5"/>
                </a:solidFill>
              </a:rPr>
              <a:t>14 </a:t>
            </a:r>
            <a:r>
              <a:rPr lang="en-GB" sz="2000" i="1" dirty="0">
                <a:solidFill>
                  <a:schemeClr val="accent5"/>
                </a:solidFill>
              </a:rPr>
              <a:t>But thanks be to God, who…uses us to spread the aroma of the knowledge of him everywhere. </a:t>
            </a:r>
            <a:r>
              <a:rPr lang="en-GB" sz="2000" b="1" i="1" baseline="30000" dirty="0">
                <a:solidFill>
                  <a:schemeClr val="accent5"/>
                </a:solidFill>
              </a:rPr>
              <a:t>15 </a:t>
            </a:r>
            <a:r>
              <a:rPr lang="en-GB" sz="2000" i="1" dirty="0">
                <a:solidFill>
                  <a:schemeClr val="accent5"/>
                </a:solidFill>
              </a:rPr>
              <a:t>For we are to God the pleasing aroma of Christ among those who are being saved and those who are perishing. </a:t>
            </a:r>
            <a:r>
              <a:rPr lang="en-GB" sz="2000" b="1" i="1" baseline="30000" dirty="0">
                <a:solidFill>
                  <a:schemeClr val="accent5"/>
                </a:solidFill>
              </a:rPr>
              <a:t>16 </a:t>
            </a:r>
            <a:r>
              <a:rPr lang="en-GB" sz="2000" i="1" dirty="0">
                <a:solidFill>
                  <a:schemeClr val="accent5"/>
                </a:solidFill>
              </a:rPr>
              <a:t>To the one we are an aroma that brings death; to the other, an aroma that brings life.</a:t>
            </a:r>
            <a:endParaRPr lang="en-GB" sz="2000" dirty="0">
              <a:solidFill>
                <a:schemeClr val="accent5"/>
              </a:solidFill>
            </a:endParaRPr>
          </a:p>
          <a:p>
            <a:endParaRPr lang="en-GB" sz="2000" dirty="0">
              <a:solidFill>
                <a:schemeClr val="accent5"/>
              </a:solidFill>
            </a:endParaRPr>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F464C2F-A5EA-D0C6-A372-1A9E5679C08D}"/>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324799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35">
                                            <p:txEl>
                                              <p:pRg st="1" end="1"/>
                                            </p:txEl>
                                          </p:spTgt>
                                        </p:tgtEl>
                                        <p:attrNameLst>
                                          <p:attrName>style.visibility</p:attrName>
                                        </p:attrNameLst>
                                      </p:cBhvr>
                                      <p:to>
                                        <p:strVal val="visible"/>
                                      </p:to>
                                    </p:set>
                                    <p:animEffect transition="in" filter="wipe(down)">
                                      <p:cBhvr>
                                        <p:cTn id="10" dur="500"/>
                                        <p:tgtEl>
                                          <p:spTgt spid="10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35">
                                            <p:txEl>
                                              <p:pRg st="3" end="3"/>
                                            </p:txEl>
                                          </p:spTgt>
                                        </p:tgtEl>
                                        <p:attrNameLst>
                                          <p:attrName>style.visibility</p:attrName>
                                        </p:attrNameLst>
                                      </p:cBhvr>
                                      <p:to>
                                        <p:strVal val="visible"/>
                                      </p:to>
                                    </p:set>
                                    <p:animEffect transition="in" filter="wipe(down)">
                                      <p:cBhvr>
                                        <p:cTn id="15" dur="500"/>
                                        <p:tgtEl>
                                          <p:spTgt spid="1035">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35">
                                            <p:txEl>
                                              <p:pRg st="4" end="4"/>
                                            </p:txEl>
                                          </p:spTgt>
                                        </p:tgtEl>
                                        <p:attrNameLst>
                                          <p:attrName>style.visibility</p:attrName>
                                        </p:attrNameLst>
                                      </p:cBhvr>
                                      <p:to>
                                        <p:strVal val="visible"/>
                                      </p:to>
                                    </p:set>
                                    <p:animEffect transition="in" filter="wipe(down)">
                                      <p:cBhvr>
                                        <p:cTn id="18"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1. Treasures in jars of clay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Therefore… (v.1)</a:t>
            </a:r>
          </a:p>
          <a:p>
            <a:r>
              <a:rPr lang="en-GB" sz="2000" i="1" dirty="0">
                <a:solidFill>
                  <a:schemeClr val="accent5"/>
                </a:solidFill>
              </a:rPr>
              <a:t>Therefore, since through God’s mercy we have this ministry, we do not lose heart.</a:t>
            </a:r>
          </a:p>
          <a:p>
            <a:endParaRPr lang="en-GB" sz="2000" i="1" dirty="0">
              <a:solidFill>
                <a:schemeClr val="accent5"/>
              </a:solidFill>
            </a:endParaRPr>
          </a:p>
          <a:p>
            <a:r>
              <a:rPr lang="en-GB" sz="2000" dirty="0"/>
              <a:t>We do not lose heart even though…(v.4-6)</a:t>
            </a:r>
          </a:p>
          <a:p>
            <a:r>
              <a:rPr lang="en-GB" sz="2000" b="1" i="1" baseline="30000" dirty="0">
                <a:solidFill>
                  <a:schemeClr val="accent5"/>
                </a:solidFill>
              </a:rPr>
              <a:t>4 </a:t>
            </a:r>
            <a:r>
              <a:rPr lang="en-GB" sz="2000" i="1" dirty="0">
                <a:solidFill>
                  <a:schemeClr val="accent5"/>
                </a:solidFill>
              </a:rPr>
              <a:t>The god of this age has blinded the minds of unbelievers, so that they cannot see the light of the gospel that displays the glory of Christ, who is the image of God. </a:t>
            </a:r>
            <a:r>
              <a:rPr lang="en-GB" sz="2000" b="1" i="1" baseline="30000" dirty="0">
                <a:solidFill>
                  <a:schemeClr val="accent5"/>
                </a:solidFill>
              </a:rPr>
              <a:t>5 </a:t>
            </a:r>
            <a:r>
              <a:rPr lang="en-GB" sz="2000" i="1" dirty="0">
                <a:solidFill>
                  <a:schemeClr val="accent5"/>
                </a:solidFill>
              </a:rPr>
              <a:t>For what we preach is not ourselves, but Jesus Christ as Lord, and ourselves as your servants for Jesus’ sake. </a:t>
            </a:r>
            <a:r>
              <a:rPr lang="en-GB" sz="2000" b="1" i="1" baseline="30000" dirty="0">
                <a:solidFill>
                  <a:schemeClr val="accent5"/>
                </a:solidFill>
              </a:rPr>
              <a:t>6 </a:t>
            </a:r>
            <a:r>
              <a:rPr lang="en-GB" sz="2000" i="1" dirty="0">
                <a:solidFill>
                  <a:schemeClr val="accent5"/>
                </a:solidFill>
              </a:rPr>
              <a:t>For God, who said, “Let light shine out of darkness, made his light shine in our hearts to give us the light of the knowledge of God’s glory displayed in the face of Christ.</a:t>
            </a:r>
            <a:endParaRPr lang="en-GB" sz="2000" dirty="0">
              <a:solidFill>
                <a:schemeClr val="accent5"/>
              </a:solidFill>
            </a:endParaRPr>
          </a:p>
          <a:p>
            <a:endParaRPr lang="en-GB" sz="2000" dirty="0">
              <a:solidFill>
                <a:schemeClr val="accent5"/>
              </a:solidFill>
            </a:endParaRPr>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215471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35">
                                            <p:txEl>
                                              <p:pRg st="1" end="1"/>
                                            </p:txEl>
                                          </p:spTgt>
                                        </p:tgtEl>
                                        <p:attrNameLst>
                                          <p:attrName>style.visibility</p:attrName>
                                        </p:attrNameLst>
                                      </p:cBhvr>
                                      <p:to>
                                        <p:strVal val="visible"/>
                                      </p:to>
                                    </p:set>
                                    <p:animEffect transition="in" filter="wipe(down)">
                                      <p:cBhvr>
                                        <p:cTn id="10" dur="500"/>
                                        <p:tgtEl>
                                          <p:spTgt spid="10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35">
                                            <p:txEl>
                                              <p:pRg st="3" end="3"/>
                                            </p:txEl>
                                          </p:spTgt>
                                        </p:tgtEl>
                                        <p:attrNameLst>
                                          <p:attrName>style.visibility</p:attrName>
                                        </p:attrNameLst>
                                      </p:cBhvr>
                                      <p:to>
                                        <p:strVal val="visible"/>
                                      </p:to>
                                    </p:set>
                                    <p:animEffect transition="in" filter="wipe(down)">
                                      <p:cBhvr>
                                        <p:cTn id="15" dur="500"/>
                                        <p:tgtEl>
                                          <p:spTgt spid="1035">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35">
                                            <p:txEl>
                                              <p:pRg st="4" end="4"/>
                                            </p:txEl>
                                          </p:spTgt>
                                        </p:tgtEl>
                                        <p:attrNameLst>
                                          <p:attrName>style.visibility</p:attrName>
                                        </p:attrNameLst>
                                      </p:cBhvr>
                                      <p:to>
                                        <p:strVal val="visible"/>
                                      </p:to>
                                    </p:set>
                                    <p:animEffect transition="in" filter="wipe(down)">
                                      <p:cBhvr>
                                        <p:cTn id="18"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1. Treasures in jars of clay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Treasure in jars of clay…weakness to strength (v.4-7)</a:t>
            </a:r>
          </a:p>
          <a:p>
            <a:r>
              <a:rPr lang="en-GB" sz="2000" i="1" dirty="0">
                <a:solidFill>
                  <a:schemeClr val="accent5"/>
                </a:solidFill>
              </a:rPr>
              <a:t>But we have this treasure in jars of clay to show that this all-surpassing power is from God and not from us..</a:t>
            </a:r>
          </a:p>
          <a:p>
            <a:endParaRPr lang="en-GB" sz="2000" i="1" dirty="0">
              <a:solidFill>
                <a:schemeClr val="accent5"/>
              </a:solidFill>
            </a:endParaRPr>
          </a:p>
          <a:p>
            <a:r>
              <a:rPr lang="en-US" sz="2000" dirty="0"/>
              <a:t>Treasure in jars of clay…death to life (v.10-12)</a:t>
            </a:r>
          </a:p>
          <a:p>
            <a:r>
              <a:rPr lang="en-GB" sz="2000" b="1" i="1" baseline="30000" dirty="0">
                <a:solidFill>
                  <a:schemeClr val="accent5"/>
                </a:solidFill>
              </a:rPr>
              <a:t>10 </a:t>
            </a:r>
            <a:r>
              <a:rPr lang="en-GB" sz="2000" i="1" dirty="0">
                <a:solidFill>
                  <a:schemeClr val="accent5"/>
                </a:solidFill>
              </a:rPr>
              <a:t>We always carry around in our body the death of Jesus, so that the life of Jesus may also be revealed in our body. </a:t>
            </a:r>
            <a:r>
              <a:rPr lang="en-GB" sz="2000" b="1" i="1" baseline="30000" dirty="0">
                <a:solidFill>
                  <a:schemeClr val="accent5"/>
                </a:solidFill>
              </a:rPr>
              <a:t>11 </a:t>
            </a:r>
            <a:r>
              <a:rPr lang="en-GB" sz="2000" i="1" dirty="0">
                <a:solidFill>
                  <a:schemeClr val="accent5"/>
                </a:solidFill>
              </a:rPr>
              <a:t>For we who are alive are always being given over to death for Jesus’ sake, so that his life may also be revealed in our mortal body. </a:t>
            </a:r>
            <a:r>
              <a:rPr lang="en-GB" sz="2000" b="1" i="1" baseline="30000" dirty="0">
                <a:solidFill>
                  <a:schemeClr val="accent5"/>
                </a:solidFill>
              </a:rPr>
              <a:t>12 </a:t>
            </a:r>
            <a:r>
              <a:rPr lang="en-GB" sz="2000" i="1" dirty="0">
                <a:solidFill>
                  <a:schemeClr val="accent5"/>
                </a:solidFill>
              </a:rPr>
              <a:t>So then, death is at work in us, but life is at work in you.</a:t>
            </a:r>
            <a:endParaRPr lang="en-GB" sz="2000" dirty="0">
              <a:solidFill>
                <a:schemeClr val="accent5"/>
              </a:solidFill>
            </a:endParaRPr>
          </a:p>
          <a:p>
            <a:endParaRPr lang="en-GB" sz="2000" dirty="0">
              <a:solidFill>
                <a:schemeClr val="accent5"/>
              </a:solidFill>
            </a:endParaRPr>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6945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35">
                                            <p:txEl>
                                              <p:pRg st="1" end="1"/>
                                            </p:txEl>
                                          </p:spTgt>
                                        </p:tgtEl>
                                        <p:attrNameLst>
                                          <p:attrName>style.visibility</p:attrName>
                                        </p:attrNameLst>
                                      </p:cBhvr>
                                      <p:to>
                                        <p:strVal val="visible"/>
                                      </p:to>
                                    </p:set>
                                    <p:animEffect transition="in" filter="wipe(down)">
                                      <p:cBhvr>
                                        <p:cTn id="10" dur="500"/>
                                        <p:tgtEl>
                                          <p:spTgt spid="10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35">
                                            <p:txEl>
                                              <p:pRg st="3" end="3"/>
                                            </p:txEl>
                                          </p:spTgt>
                                        </p:tgtEl>
                                        <p:attrNameLst>
                                          <p:attrName>style.visibility</p:attrName>
                                        </p:attrNameLst>
                                      </p:cBhvr>
                                      <p:to>
                                        <p:strVal val="visible"/>
                                      </p:to>
                                    </p:set>
                                    <p:animEffect transition="in" filter="wipe(down)">
                                      <p:cBhvr>
                                        <p:cTn id="15" dur="500"/>
                                        <p:tgtEl>
                                          <p:spTgt spid="1035">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35">
                                            <p:txEl>
                                              <p:pRg st="4" end="4"/>
                                            </p:txEl>
                                          </p:spTgt>
                                        </p:tgtEl>
                                        <p:attrNameLst>
                                          <p:attrName>style.visibility</p:attrName>
                                        </p:attrNameLst>
                                      </p:cBhvr>
                                      <p:to>
                                        <p:strVal val="visible"/>
                                      </p:to>
                                    </p:set>
                                    <p:animEffect transition="in" filter="wipe(down)">
                                      <p:cBhvr>
                                        <p:cTn id="18"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1. Treasures in jars of clay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Incentives (v.14-15)</a:t>
            </a:r>
          </a:p>
          <a:p>
            <a:r>
              <a:rPr lang="en-GB" sz="2000" dirty="0"/>
              <a:t>Thanksgiving as more people hear, to God’s glory</a:t>
            </a:r>
          </a:p>
          <a:p>
            <a:r>
              <a:rPr lang="en-GB" sz="2000" dirty="0"/>
              <a:t>Raised up in Christ and presented to God</a:t>
            </a:r>
          </a:p>
          <a:p>
            <a:endParaRPr lang="en-GB" sz="2000" i="1" dirty="0">
              <a:solidFill>
                <a:schemeClr val="accent5"/>
              </a:solidFill>
            </a:endParaRPr>
          </a:p>
          <a:p>
            <a:r>
              <a:rPr lang="en-US" sz="2000" dirty="0"/>
              <a:t>Incentives…eternity with Christ is ahead (v.16-18)</a:t>
            </a:r>
          </a:p>
          <a:p>
            <a:r>
              <a:rPr lang="en-GB" sz="2000" b="1" i="1" baseline="30000" dirty="0">
                <a:solidFill>
                  <a:schemeClr val="accent5"/>
                </a:solidFill>
              </a:rPr>
              <a:t>16 </a:t>
            </a:r>
            <a:r>
              <a:rPr lang="en-GB" sz="2000" i="1" dirty="0">
                <a:solidFill>
                  <a:schemeClr val="accent5"/>
                </a:solidFill>
              </a:rPr>
              <a:t>Therefore we do not lose heart. Though outwardly we are wasting away, yet inwardly we are being renewed day by day. </a:t>
            </a:r>
            <a:r>
              <a:rPr lang="en-GB" sz="2000" b="1" i="1" baseline="30000" dirty="0">
                <a:solidFill>
                  <a:schemeClr val="accent5"/>
                </a:solidFill>
              </a:rPr>
              <a:t>17 </a:t>
            </a:r>
            <a:r>
              <a:rPr lang="en-GB" sz="2000" i="1" dirty="0">
                <a:solidFill>
                  <a:schemeClr val="accent5"/>
                </a:solidFill>
              </a:rPr>
              <a:t>For our light and momentary troubles are achieving for us an eternal glory that far outweighs them all. </a:t>
            </a:r>
            <a:r>
              <a:rPr lang="en-GB" sz="2000" b="1" i="1" baseline="30000" dirty="0">
                <a:solidFill>
                  <a:schemeClr val="accent5"/>
                </a:solidFill>
              </a:rPr>
              <a:t>18 </a:t>
            </a:r>
            <a:r>
              <a:rPr lang="en-GB" sz="2000" i="1" dirty="0">
                <a:solidFill>
                  <a:schemeClr val="accent5"/>
                </a:solidFill>
              </a:rPr>
              <a:t>So we fix our eyes not on what is seen, but on what is unseen, since what is seen is temporary, but what is unseen is eternal.</a:t>
            </a:r>
          </a:p>
          <a:p>
            <a:endParaRPr lang="en-GB" sz="2000" dirty="0">
              <a:solidFill>
                <a:schemeClr val="accent5"/>
              </a:solidFill>
            </a:endParaRPr>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145888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down)">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down)">
                                      <p:cBhvr>
                                        <p:cTn id="17" dur="500"/>
                                        <p:tgtEl>
                                          <p:spTgt spid="1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35">
                                            <p:txEl>
                                              <p:pRg st="4" end="4"/>
                                            </p:txEl>
                                          </p:spTgt>
                                        </p:tgtEl>
                                        <p:attrNameLst>
                                          <p:attrName>style.visibility</p:attrName>
                                        </p:attrNameLst>
                                      </p:cBhvr>
                                      <p:to>
                                        <p:strVal val="visible"/>
                                      </p:to>
                                    </p:set>
                                    <p:animEffect transition="in" filter="wipe(down)">
                                      <p:cBhvr>
                                        <p:cTn id="22" dur="500"/>
                                        <p:tgtEl>
                                          <p:spTgt spid="1035">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035">
                                            <p:txEl>
                                              <p:pRg st="5" end="5"/>
                                            </p:txEl>
                                          </p:spTgt>
                                        </p:tgtEl>
                                        <p:attrNameLst>
                                          <p:attrName>style.visibility</p:attrName>
                                        </p:attrNameLst>
                                      </p:cBhvr>
                                      <p:to>
                                        <p:strVal val="visible"/>
                                      </p:to>
                                    </p:set>
                                    <p:animEffect transition="in" filter="wipe(down)">
                                      <p:cBhvr>
                                        <p:cTn id="25" dur="500"/>
                                        <p:tgtEl>
                                          <p:spTgt spid="1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2. Made in the image of God</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Our identity (Gen 1:26-27)</a:t>
            </a:r>
          </a:p>
          <a:p>
            <a:r>
              <a:rPr lang="en-GB" sz="2000" b="1" i="1" baseline="30000" dirty="0">
                <a:solidFill>
                  <a:schemeClr val="accent5"/>
                </a:solidFill>
              </a:rPr>
              <a:t>26 </a:t>
            </a:r>
            <a:r>
              <a:rPr lang="en-GB" sz="2000" i="1" dirty="0">
                <a:solidFill>
                  <a:schemeClr val="accent5"/>
                </a:solidFill>
              </a:rPr>
              <a:t>Then God said, “Let us make mankind in our image, in our likeness…” </a:t>
            </a:r>
            <a:r>
              <a:rPr lang="en-GB" sz="2000" b="1" i="1" baseline="30000" dirty="0">
                <a:solidFill>
                  <a:schemeClr val="accent5"/>
                </a:solidFill>
              </a:rPr>
              <a:t>27 </a:t>
            </a:r>
            <a:r>
              <a:rPr lang="en-GB" sz="2000" i="1" dirty="0">
                <a:solidFill>
                  <a:schemeClr val="accent5"/>
                </a:solidFill>
              </a:rPr>
              <a:t>So God created mankind in his own image, in the image of God he created them; male and female he created them.</a:t>
            </a:r>
            <a:endParaRPr lang="en-GB" sz="2000" dirty="0">
              <a:solidFill>
                <a:schemeClr val="accent5"/>
              </a:solidFill>
            </a:endParaRPr>
          </a:p>
          <a:p>
            <a:endParaRPr lang="en-GB" sz="2000" i="1" dirty="0">
              <a:solidFill>
                <a:schemeClr val="accent5"/>
              </a:solidFill>
            </a:endParaRPr>
          </a:p>
          <a:p>
            <a:r>
              <a:rPr lang="en-US" sz="2000" dirty="0"/>
              <a:t>God’s friends </a:t>
            </a:r>
          </a:p>
          <a:p>
            <a:endParaRPr lang="en-US" sz="2000" dirty="0"/>
          </a:p>
          <a:p>
            <a:r>
              <a:rPr lang="en-US" sz="2000" dirty="0"/>
              <a:t>Made from dust…made dependent (Gen 2:7)</a:t>
            </a:r>
          </a:p>
          <a:p>
            <a:r>
              <a:rPr lang="en-GB" sz="2000" b="1" i="1" baseline="30000" dirty="0">
                <a:solidFill>
                  <a:schemeClr val="accent5"/>
                </a:solidFill>
              </a:rPr>
              <a:t>7 </a:t>
            </a:r>
            <a:r>
              <a:rPr lang="en-GB" sz="2000" i="1" dirty="0">
                <a:solidFill>
                  <a:schemeClr val="accent5"/>
                </a:solidFill>
              </a:rPr>
              <a:t>Then the </a:t>
            </a:r>
            <a:r>
              <a:rPr lang="en-GB" sz="2000" i="1" cap="small" dirty="0">
                <a:solidFill>
                  <a:schemeClr val="accent5"/>
                </a:solidFill>
              </a:rPr>
              <a:t>Lord</a:t>
            </a:r>
            <a:r>
              <a:rPr lang="en-GB" sz="2000" i="1" dirty="0">
                <a:solidFill>
                  <a:schemeClr val="accent5"/>
                </a:solidFill>
              </a:rPr>
              <a:t> God formed a man from the dust of the ground and breathed into his nostrils the breath of life, and the man became a living being.</a:t>
            </a:r>
            <a:endParaRPr lang="en-GB" sz="2000" dirty="0">
              <a:solidFill>
                <a:schemeClr val="accent5"/>
              </a:solidFill>
            </a:endParaRPr>
          </a:p>
          <a:p>
            <a:endParaRPr lang="en-GB" sz="2000" dirty="0">
              <a:solidFill>
                <a:schemeClr val="accent5"/>
              </a:solidFill>
            </a:endParaRPr>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287523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35">
                                            <p:txEl>
                                              <p:pRg st="1" end="1"/>
                                            </p:txEl>
                                          </p:spTgt>
                                        </p:tgtEl>
                                        <p:attrNameLst>
                                          <p:attrName>style.visibility</p:attrName>
                                        </p:attrNameLst>
                                      </p:cBhvr>
                                      <p:to>
                                        <p:strVal val="visible"/>
                                      </p:to>
                                    </p:set>
                                    <p:animEffect transition="in" filter="wipe(down)">
                                      <p:cBhvr>
                                        <p:cTn id="10" dur="500"/>
                                        <p:tgtEl>
                                          <p:spTgt spid="10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35">
                                            <p:txEl>
                                              <p:pRg st="3" end="3"/>
                                            </p:txEl>
                                          </p:spTgt>
                                        </p:tgtEl>
                                        <p:attrNameLst>
                                          <p:attrName>style.visibility</p:attrName>
                                        </p:attrNameLst>
                                      </p:cBhvr>
                                      <p:to>
                                        <p:strVal val="visible"/>
                                      </p:to>
                                    </p:set>
                                    <p:animEffect transition="in" filter="wipe(down)">
                                      <p:cBhvr>
                                        <p:cTn id="15" dur="500"/>
                                        <p:tgtEl>
                                          <p:spTgt spid="103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35">
                                            <p:txEl>
                                              <p:pRg st="5" end="5"/>
                                            </p:txEl>
                                          </p:spTgt>
                                        </p:tgtEl>
                                        <p:attrNameLst>
                                          <p:attrName>style.visibility</p:attrName>
                                        </p:attrNameLst>
                                      </p:cBhvr>
                                      <p:to>
                                        <p:strVal val="visible"/>
                                      </p:to>
                                    </p:set>
                                    <p:animEffect transition="in" filter="wipe(down)">
                                      <p:cBhvr>
                                        <p:cTn id="20" dur="500"/>
                                        <p:tgtEl>
                                          <p:spTgt spid="1035">
                                            <p:txEl>
                                              <p:pRg st="5" end="5"/>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35">
                                            <p:txEl>
                                              <p:pRg st="6" end="6"/>
                                            </p:txEl>
                                          </p:spTgt>
                                        </p:tgtEl>
                                        <p:attrNameLst>
                                          <p:attrName>style.visibility</p:attrName>
                                        </p:attrNameLst>
                                      </p:cBhvr>
                                      <p:to>
                                        <p:strVal val="visible"/>
                                      </p:to>
                                    </p:set>
                                    <p:animEffect transition="in" filter="wipe(down)">
                                      <p:cBhvr>
                                        <p:cTn id="23" dur="500"/>
                                        <p:tgtEl>
                                          <p:spTgt spid="1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2. Made in the image of God</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Made for companionship (Gen 1:28)</a:t>
            </a:r>
          </a:p>
          <a:p>
            <a:r>
              <a:rPr lang="en-GB" sz="2000" b="1" i="1" baseline="30000" dirty="0">
                <a:solidFill>
                  <a:schemeClr val="accent5"/>
                </a:solidFill>
              </a:rPr>
              <a:t>28 </a:t>
            </a:r>
            <a:r>
              <a:rPr lang="en-GB" sz="2000" i="1" dirty="0">
                <a:solidFill>
                  <a:schemeClr val="accent5"/>
                </a:solidFill>
              </a:rPr>
              <a:t>God blessed them and said to them, “Be fruitful and increase in number; fill the earth and subdue it. Rule over the fish in the sea and the birds in the sky and over every living creature that moves on the ground.”</a:t>
            </a:r>
            <a:endParaRPr lang="en-GB" sz="2000" dirty="0">
              <a:solidFill>
                <a:schemeClr val="accent5"/>
              </a:solidFill>
            </a:endParaRPr>
          </a:p>
          <a:p>
            <a:endParaRPr lang="en-GB" sz="2000" dirty="0">
              <a:solidFill>
                <a:schemeClr val="accent5"/>
              </a:solidFill>
            </a:endParaRPr>
          </a:p>
          <a:p>
            <a:r>
              <a:rPr lang="en-US" sz="2000" dirty="0"/>
              <a:t>Made to be social…to be dependent on God and each other</a:t>
            </a:r>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
        <p:nvSpPr>
          <p:cNvPr id="4" name="Title 1">
            <a:extLst>
              <a:ext uri="{FF2B5EF4-FFF2-40B4-BE49-F238E27FC236}">
                <a16:creationId xmlns:a16="http://schemas.microsoft.com/office/drawing/2014/main" id="{433A4069-C334-3065-3DD3-46CB81E554E7}"/>
              </a:ext>
            </a:extLst>
          </p:cNvPr>
          <p:cNvSpPr txBox="1">
            <a:spLocks/>
          </p:cNvSpPr>
          <p:nvPr/>
        </p:nvSpPr>
        <p:spPr bwMode="auto">
          <a:xfrm>
            <a:off x="611560" y="4653136"/>
            <a:ext cx="5486400"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sz="2800" kern="0" dirty="0"/>
              <a:t>3. A dependent Jesus</a:t>
            </a:r>
          </a:p>
        </p:txBody>
      </p:sp>
      <p:sp>
        <p:nvSpPr>
          <p:cNvPr id="6" name="TextBox 5">
            <a:extLst>
              <a:ext uri="{FF2B5EF4-FFF2-40B4-BE49-F238E27FC236}">
                <a16:creationId xmlns:a16="http://schemas.microsoft.com/office/drawing/2014/main" id="{B8FF20DB-EFD0-EFB8-010D-2863C7AB5F50}"/>
              </a:ext>
            </a:extLst>
          </p:cNvPr>
          <p:cNvSpPr txBox="1"/>
          <p:nvPr/>
        </p:nvSpPr>
        <p:spPr>
          <a:xfrm>
            <a:off x="611560" y="5367338"/>
            <a:ext cx="4572000" cy="400110"/>
          </a:xfrm>
          <a:prstGeom prst="rect">
            <a:avLst/>
          </a:prstGeom>
          <a:noFill/>
        </p:spPr>
        <p:txBody>
          <a:bodyPr wrap="square">
            <a:spAutoFit/>
          </a:bodyPr>
          <a:lstStyle/>
          <a:p>
            <a:r>
              <a:rPr lang="en-US" sz="2000" dirty="0"/>
              <a:t>Christ’s life</a:t>
            </a:r>
          </a:p>
        </p:txBody>
      </p:sp>
    </p:spTree>
    <p:extLst>
      <p:ext uri="{BB962C8B-B14F-4D97-AF65-F5344CB8AC3E}">
        <p14:creationId xmlns:p14="http://schemas.microsoft.com/office/powerpoint/2010/main" val="50726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35">
                                            <p:txEl>
                                              <p:pRg st="1" end="1"/>
                                            </p:txEl>
                                          </p:spTgt>
                                        </p:tgtEl>
                                        <p:attrNameLst>
                                          <p:attrName>style.visibility</p:attrName>
                                        </p:attrNameLst>
                                      </p:cBhvr>
                                      <p:to>
                                        <p:strVal val="visible"/>
                                      </p:to>
                                    </p:set>
                                    <p:animEffect transition="in" filter="wipe(down)">
                                      <p:cBhvr>
                                        <p:cTn id="10" dur="500"/>
                                        <p:tgtEl>
                                          <p:spTgt spid="10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35">
                                            <p:txEl>
                                              <p:pRg st="3" end="3"/>
                                            </p:txEl>
                                          </p:spTgt>
                                        </p:tgtEl>
                                        <p:attrNameLst>
                                          <p:attrName>style.visibility</p:attrName>
                                        </p:attrNameLst>
                                      </p:cBhvr>
                                      <p:to>
                                        <p:strVal val="visible"/>
                                      </p:to>
                                    </p:set>
                                    <p:animEffect transition="in" filter="wipe(down)">
                                      <p:cBhvr>
                                        <p:cTn id="15" dur="500"/>
                                        <p:tgtEl>
                                          <p:spTgt spid="103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4. Interdependent people</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“I need someone with skin on”</a:t>
            </a:r>
          </a:p>
          <a:p>
            <a:endParaRPr lang="en-US" sz="2000" dirty="0"/>
          </a:p>
          <a:p>
            <a:r>
              <a:rPr lang="en-US" sz="2000" dirty="0"/>
              <a:t>Loneliness in a digital age</a:t>
            </a:r>
          </a:p>
          <a:p>
            <a:pPr marL="342900" lvl="0" indent="-342900" algn="just">
              <a:lnSpc>
                <a:spcPct val="107000"/>
              </a:lnSpc>
              <a:buFont typeface="+mj-lt"/>
              <a:buAutoNum type="arabicParenR"/>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has been a trade-off between digital connections and actually getting together with friends.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Social media tends to promote quantity of relationships over quality.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Digital communication involves social distance, and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Young people on social media may observe what their friends are doing without them, and this may increase feelings of social isolation.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a:p>
            <a:endParaRPr lang="en-US" sz="2000" dirty="0"/>
          </a:p>
        </p:txBody>
      </p:sp>
      <p:pic>
        <p:nvPicPr>
          <p:cNvPr id="2" name="Picture 2" descr="Getting Old Does Not Have To Hurt!">
            <a:extLst>
              <a:ext uri="{FF2B5EF4-FFF2-40B4-BE49-F238E27FC236}">
                <a16:creationId xmlns:a16="http://schemas.microsoft.com/office/drawing/2014/main" id="{ABC5B83D-FEAD-5060-0679-094C5C952C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44015"/>
            <a:ext cx="1969420" cy="17108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F57BDA5-5614-94E4-80CE-D0D64BAEBF7A}"/>
              </a:ext>
            </a:extLst>
          </p:cNvPr>
          <p:cNvSpPr/>
          <p:nvPr/>
        </p:nvSpPr>
        <p:spPr>
          <a:xfrm>
            <a:off x="1843528" y="193968"/>
            <a:ext cx="5456943"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Getting older</a:t>
            </a:r>
          </a:p>
        </p:txBody>
      </p:sp>
    </p:spTree>
    <p:extLst>
      <p:ext uri="{BB962C8B-B14F-4D97-AF65-F5344CB8AC3E}">
        <p14:creationId xmlns:p14="http://schemas.microsoft.com/office/powerpoint/2010/main" val="132999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wipe(down)">
                                      <p:cBhvr>
                                        <p:cTn id="7" dur="500"/>
                                        <p:tgtEl>
                                          <p:spTgt spid="10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35">
                                            <p:txEl>
                                              <p:pRg st="0" end="0"/>
                                            </p:txEl>
                                          </p:spTgt>
                                        </p:tgtEl>
                                        <p:attrNameLst>
                                          <p:attrName>style.visibility</p:attrName>
                                        </p:attrNameLst>
                                      </p:cBhvr>
                                      <p:to>
                                        <p:strVal val="visible"/>
                                      </p:to>
                                    </p:set>
                                    <p:animEffect transition="in" filter="wipe(down)">
                                      <p:cBhvr>
                                        <p:cTn id="12" dur="500"/>
                                        <p:tgtEl>
                                          <p:spTgt spid="1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down)">
                                      <p:cBhvr>
                                        <p:cTn id="17" dur="500"/>
                                        <p:tgtEl>
                                          <p:spTgt spid="1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35">
                                            <p:txEl>
                                              <p:pRg st="3" end="3"/>
                                            </p:txEl>
                                          </p:spTgt>
                                        </p:tgtEl>
                                        <p:attrNameLst>
                                          <p:attrName>style.visibility</p:attrName>
                                        </p:attrNameLst>
                                      </p:cBhvr>
                                      <p:to>
                                        <p:strVal val="visible"/>
                                      </p:to>
                                    </p:set>
                                    <p:animEffect transition="in" filter="wipe(down)">
                                      <p:cBhvr>
                                        <p:cTn id="22" dur="500"/>
                                        <p:tgtEl>
                                          <p:spTgt spid="1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35">
                                            <p:txEl>
                                              <p:pRg st="4" end="4"/>
                                            </p:txEl>
                                          </p:spTgt>
                                        </p:tgtEl>
                                        <p:attrNameLst>
                                          <p:attrName>style.visibility</p:attrName>
                                        </p:attrNameLst>
                                      </p:cBhvr>
                                      <p:to>
                                        <p:strVal val="visible"/>
                                      </p:to>
                                    </p:set>
                                    <p:animEffect transition="in" filter="wipe(down)">
                                      <p:cBhvr>
                                        <p:cTn id="27" dur="500"/>
                                        <p:tgtEl>
                                          <p:spTgt spid="1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35">
                                            <p:txEl>
                                              <p:pRg st="5" end="5"/>
                                            </p:txEl>
                                          </p:spTgt>
                                        </p:tgtEl>
                                        <p:attrNameLst>
                                          <p:attrName>style.visibility</p:attrName>
                                        </p:attrNameLst>
                                      </p:cBhvr>
                                      <p:to>
                                        <p:strVal val="visible"/>
                                      </p:to>
                                    </p:set>
                                    <p:animEffect transition="in" filter="wipe(down)">
                                      <p:cBhvr>
                                        <p:cTn id="32" dur="500"/>
                                        <p:tgtEl>
                                          <p:spTgt spid="1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35">
                                            <p:txEl>
                                              <p:pRg st="6" end="6"/>
                                            </p:txEl>
                                          </p:spTgt>
                                        </p:tgtEl>
                                        <p:attrNameLst>
                                          <p:attrName>style.visibility</p:attrName>
                                        </p:attrNameLst>
                                      </p:cBhvr>
                                      <p:to>
                                        <p:strVal val="visible"/>
                                      </p:to>
                                    </p:set>
                                    <p:animEffect transition="in" filter="wipe(down)">
                                      <p:cBhvr>
                                        <p:cTn id="37" dur="500"/>
                                        <p:tgtEl>
                                          <p:spTgt spid="1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P spid="1035" grpId="0" build="p"/>
    </p:bldLst>
  </p:timing>
</p:sld>
</file>

<file path=ppt/theme/theme1.xml><?xml version="1.0" encoding="utf-8"?>
<a:theme xmlns:a="http://schemas.openxmlformats.org/drawingml/2006/main" name="Pixel">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3698</TotalTime>
  <Words>1047</Words>
  <Application>Microsoft Office PowerPoint</Application>
  <PresentationFormat>On-screen Show (4:3)</PresentationFormat>
  <Paragraphs>87</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Imprint MT Shadow</vt:lpstr>
      <vt:lpstr>Segoe UI</vt:lpstr>
      <vt:lpstr>Times New Roman</vt:lpstr>
      <vt:lpstr>Wingdings</vt:lpstr>
      <vt:lpstr>Pixel</vt:lpstr>
      <vt:lpstr>PowerPoint Presentation</vt:lpstr>
      <vt:lpstr>Introduction</vt:lpstr>
      <vt:lpstr>1. Treasures in jars of clay</vt:lpstr>
      <vt:lpstr>1. Treasures in jars of clay</vt:lpstr>
      <vt:lpstr>1. Treasures in jars of clay</vt:lpstr>
      <vt:lpstr>1. Treasures in jars of clay</vt:lpstr>
      <vt:lpstr>2. Made in the image of God</vt:lpstr>
      <vt:lpstr>2. Made in the image of God</vt:lpstr>
      <vt:lpstr>4. Interdependent people</vt:lpstr>
      <vt:lpstr>4. Interdependent people</vt:lpstr>
      <vt:lpstr>1. Treasure in jars of clay – don’t lose heart 2. Made in the image of God – made for God and each other 3. A dependent Jesus – an encouraging example 4. Interdependent people – God’s purpose for our lives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Nigel Hoad</cp:lastModifiedBy>
  <cp:revision>411</cp:revision>
  <cp:lastPrinted>2012-03-18T15:33:20Z</cp:lastPrinted>
  <dcterms:created xsi:type="dcterms:W3CDTF">2008-03-04T16:42:50Z</dcterms:created>
  <dcterms:modified xsi:type="dcterms:W3CDTF">2023-07-07T06:26:05Z</dcterms:modified>
</cp:coreProperties>
</file>