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50" r:id="rId2"/>
    <p:sldId id="556" r:id="rId3"/>
    <p:sldId id="609" r:id="rId4"/>
    <p:sldId id="608" r:id="rId5"/>
    <p:sldId id="611" r:id="rId6"/>
    <p:sldId id="612" r:id="rId7"/>
    <p:sldId id="613" r:id="rId8"/>
    <p:sldId id="614" r:id="rId9"/>
    <p:sldId id="616" r:id="rId10"/>
    <p:sldId id="615" r:id="rId11"/>
    <p:sldId id="618" r:id="rId12"/>
    <p:sldId id="617" r:id="rId13"/>
    <p:sldId id="30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1F00"/>
    <a:srgbClr val="FFE8D1"/>
    <a:srgbClr val="FDF0E7"/>
    <a:srgbClr val="B68F5A"/>
    <a:srgbClr val="663300"/>
    <a:srgbClr val="462300"/>
    <a:srgbClr val="FFDCB9"/>
    <a:srgbClr val="361B00"/>
    <a:srgbClr val="66FF33"/>
    <a:srgbClr val="FFAE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0" autoAdjust="0"/>
  </p:normalViewPr>
  <p:slideViewPr>
    <p:cSldViewPr snapToGrid="0">
      <p:cViewPr varScale="1">
        <p:scale>
          <a:sx n="120" d="100"/>
          <a:sy n="120" d="100"/>
        </p:scale>
        <p:origin x="18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18/05/2024</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18/05/2024</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Walking humbly with God</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400591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00219"/>
          </a:xfrm>
          <a:prstGeom prst="rect">
            <a:avLst/>
          </a:prstGeom>
          <a:solidFill>
            <a:srgbClr val="361B00"/>
          </a:solidFill>
        </p:spPr>
        <p:txBody>
          <a:bodyPr wrap="square" rtlCol="0">
            <a:spAutoFit/>
          </a:bodyPr>
          <a:lstStyle/>
          <a:p>
            <a:pPr algn="ctr"/>
            <a:r>
              <a:rPr lang="en-GB" sz="4600" b="1" dirty="0">
                <a:solidFill>
                  <a:srgbClr val="FFE8D1"/>
                </a:solidFill>
                <a:latin typeface="Calibri Light" panose="020F0302020204030204" pitchFamily="34" charset="0"/>
                <a:cs typeface="Calibri Light" panose="020F0302020204030204" pitchFamily="34" charset="0"/>
              </a:rPr>
              <a:t>Christian unity demands spiritual growth</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4:13-16</a:t>
            </a:r>
          </a:p>
        </p:txBody>
      </p:sp>
      <p:sp>
        <p:nvSpPr>
          <p:cNvPr id="2" name="TextBox 1">
            <a:extLst>
              <a:ext uri="{FF2B5EF4-FFF2-40B4-BE49-F238E27FC236}">
                <a16:creationId xmlns:a16="http://schemas.microsoft.com/office/drawing/2014/main" id="{0B9883FB-686B-3A4D-A596-1EC929F97473}"/>
              </a:ext>
            </a:extLst>
          </p:cNvPr>
          <p:cNvSpPr txBox="1"/>
          <p:nvPr/>
        </p:nvSpPr>
        <p:spPr>
          <a:xfrm>
            <a:off x="1787236" y="938719"/>
            <a:ext cx="10483272" cy="4632037"/>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Objective: To be like Christ </a:t>
            </a:r>
            <a:r>
              <a:rPr lang="en-GB" sz="3800" dirty="0">
                <a:solidFill>
                  <a:srgbClr val="462300"/>
                </a:solidFill>
                <a:latin typeface="Arial" panose="020B0604020202020204" pitchFamily="34" charset="0"/>
                <a:cs typeface="Arial" panose="020B0604020202020204" pitchFamily="34" charset="0"/>
              </a:rPr>
              <a:t>(vs.13)</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don’t want to be infants </a:t>
            </a:r>
            <a:r>
              <a:rPr lang="en-GB" sz="3800" dirty="0">
                <a:solidFill>
                  <a:srgbClr val="462300"/>
                </a:solidFill>
                <a:latin typeface="Arial" panose="020B0604020202020204" pitchFamily="34" charset="0"/>
                <a:cs typeface="Arial" panose="020B0604020202020204" pitchFamily="34" charset="0"/>
              </a:rPr>
              <a:t>(vs.14)</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 want to grow &amp; mature </a:t>
            </a:r>
            <a:r>
              <a:rPr lang="en-GB" sz="3800" dirty="0">
                <a:solidFill>
                  <a:srgbClr val="462300"/>
                </a:solidFill>
                <a:latin typeface="Arial" panose="020B0604020202020204" pitchFamily="34" charset="0"/>
                <a:cs typeface="Arial" panose="020B0604020202020204" pitchFamily="34" charset="0"/>
              </a:rPr>
              <a:t>(vs.13,15-16)</a:t>
            </a:r>
          </a:p>
          <a:p>
            <a:endParaRPr lang="en-GB" sz="500" b="1"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By speaking the truth in love</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By always looking to Christ</a:t>
            </a:r>
          </a:p>
          <a:p>
            <a:pPr marL="2400300" lvl="4"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‘From Him…’</a:t>
            </a:r>
            <a:r>
              <a:rPr lang="en-GB" sz="4000" b="1" dirty="0">
                <a:solidFill>
                  <a:srgbClr val="462300"/>
                </a:solidFill>
                <a:latin typeface="Arial" panose="020B0604020202020204" pitchFamily="34" charset="0"/>
                <a:cs typeface="Arial" panose="020B0604020202020204" pitchFamily="34" charset="0"/>
              </a:rPr>
              <a:t> </a:t>
            </a:r>
            <a:r>
              <a:rPr lang="en-GB" sz="3800" dirty="0">
                <a:solidFill>
                  <a:srgbClr val="462300"/>
                </a:solidFill>
                <a:latin typeface="Arial" panose="020B0604020202020204" pitchFamily="34" charset="0"/>
                <a:cs typeface="Arial" panose="020B0604020202020204" pitchFamily="34" charset="0"/>
              </a:rPr>
              <a:t>(vs.16)</a:t>
            </a:r>
          </a:p>
          <a:p>
            <a:pPr marL="1028700" lvl="1" indent="-571500">
              <a:buFont typeface="Wingdings" panose="05000000000000000000" pitchFamily="2" charset="2"/>
              <a:buChar char="Ø"/>
            </a:pPr>
            <a:endParaRPr lang="en-GB" sz="4000" b="1" dirty="0">
              <a:solidFill>
                <a:srgbClr val="4623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DEB5DE3-08DE-E5D6-400D-DFEAFED7E826}"/>
              </a:ext>
            </a:extLst>
          </p:cNvPr>
          <p:cNvSpPr txBox="1"/>
          <p:nvPr/>
        </p:nvSpPr>
        <p:spPr>
          <a:xfrm>
            <a:off x="1708727" y="4961793"/>
            <a:ext cx="10288223" cy="1800493"/>
          </a:xfrm>
          <a:prstGeom prst="rect">
            <a:avLst/>
          </a:prstGeom>
          <a:noFill/>
        </p:spPr>
        <p:txBody>
          <a:bodyPr wrap="square">
            <a:spAutoFit/>
          </a:bodyPr>
          <a:lstStyle/>
          <a:p>
            <a:pPr algn="ctr"/>
            <a:r>
              <a:rPr lang="en-GB" sz="3700" dirty="0">
                <a:solidFill>
                  <a:srgbClr val="462300"/>
                </a:solidFill>
                <a:latin typeface="Arial" panose="020B0604020202020204" pitchFamily="34" charset="0"/>
                <a:cs typeface="Arial" panose="020B0604020202020204" pitchFamily="34" charset="0"/>
              </a:rPr>
              <a:t>‘Do you not know that in a race all the runners run, but only one gets the prize? Run in such a way as to get the prize.’ </a:t>
            </a:r>
            <a:r>
              <a:rPr lang="en-GB" sz="3600" b="1" dirty="0">
                <a:solidFill>
                  <a:srgbClr val="462300"/>
                </a:solidFill>
                <a:latin typeface="Arial" panose="020B0604020202020204" pitchFamily="34" charset="0"/>
                <a:cs typeface="Arial" panose="020B0604020202020204" pitchFamily="34" charset="0"/>
              </a:rPr>
              <a:t>1 Corinthians 9:24</a:t>
            </a:r>
          </a:p>
        </p:txBody>
      </p:sp>
    </p:spTree>
    <p:extLst>
      <p:ext uri="{BB962C8B-B14F-4D97-AF65-F5344CB8AC3E}">
        <p14:creationId xmlns:p14="http://schemas.microsoft.com/office/powerpoint/2010/main" val="297544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00219"/>
          </a:xfrm>
          <a:prstGeom prst="rect">
            <a:avLst/>
          </a:prstGeom>
          <a:solidFill>
            <a:srgbClr val="361B00"/>
          </a:solidFill>
        </p:spPr>
        <p:txBody>
          <a:bodyPr wrap="square" rtlCol="0">
            <a:spAutoFit/>
          </a:bodyPr>
          <a:lstStyle/>
          <a:p>
            <a:pPr algn="ctr"/>
            <a:r>
              <a:rPr lang="en-GB" sz="4600" b="1" dirty="0">
                <a:solidFill>
                  <a:srgbClr val="FFE8D1"/>
                </a:solidFill>
                <a:latin typeface="Calibri Light" panose="020F0302020204030204" pitchFamily="34" charset="0"/>
                <a:cs typeface="Calibri Light" panose="020F0302020204030204" pitchFamily="34" charset="0"/>
              </a:rPr>
              <a:t>Christian unity demands spiritual growth</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4:13-16</a:t>
            </a:r>
          </a:p>
        </p:txBody>
      </p:sp>
      <p:sp>
        <p:nvSpPr>
          <p:cNvPr id="2" name="TextBox 1">
            <a:extLst>
              <a:ext uri="{FF2B5EF4-FFF2-40B4-BE49-F238E27FC236}">
                <a16:creationId xmlns:a16="http://schemas.microsoft.com/office/drawing/2014/main" id="{0B9883FB-686B-3A4D-A596-1EC929F97473}"/>
              </a:ext>
            </a:extLst>
          </p:cNvPr>
          <p:cNvSpPr txBox="1"/>
          <p:nvPr/>
        </p:nvSpPr>
        <p:spPr>
          <a:xfrm>
            <a:off x="1787236" y="938719"/>
            <a:ext cx="10483272" cy="4632037"/>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Objective: To be like Christ </a:t>
            </a:r>
            <a:r>
              <a:rPr lang="en-GB" sz="3800" dirty="0">
                <a:solidFill>
                  <a:srgbClr val="462300"/>
                </a:solidFill>
                <a:latin typeface="Arial" panose="020B0604020202020204" pitchFamily="34" charset="0"/>
                <a:cs typeface="Arial" panose="020B0604020202020204" pitchFamily="34" charset="0"/>
              </a:rPr>
              <a:t>(vs.13)</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don’t want to be infants </a:t>
            </a:r>
            <a:r>
              <a:rPr lang="en-GB" sz="3800" dirty="0">
                <a:solidFill>
                  <a:srgbClr val="462300"/>
                </a:solidFill>
                <a:latin typeface="Arial" panose="020B0604020202020204" pitchFamily="34" charset="0"/>
                <a:cs typeface="Arial" panose="020B0604020202020204" pitchFamily="34" charset="0"/>
              </a:rPr>
              <a:t>(vs.14)</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 want to grow &amp; mature </a:t>
            </a:r>
            <a:r>
              <a:rPr lang="en-GB" sz="3800" dirty="0">
                <a:solidFill>
                  <a:srgbClr val="462300"/>
                </a:solidFill>
                <a:latin typeface="Arial" panose="020B0604020202020204" pitchFamily="34" charset="0"/>
                <a:cs typeface="Arial" panose="020B0604020202020204" pitchFamily="34" charset="0"/>
              </a:rPr>
              <a:t>(vs.13,15-16)</a:t>
            </a:r>
          </a:p>
          <a:p>
            <a:endParaRPr lang="en-GB" sz="500" b="1"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By speaking the truth in love</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By always looking to Christ</a:t>
            </a:r>
          </a:p>
          <a:p>
            <a:pPr marL="2400300" lvl="4"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‘From Him…’</a:t>
            </a:r>
            <a:r>
              <a:rPr lang="en-GB" sz="4000" b="1" dirty="0">
                <a:solidFill>
                  <a:srgbClr val="462300"/>
                </a:solidFill>
                <a:latin typeface="Arial" panose="020B0604020202020204" pitchFamily="34" charset="0"/>
                <a:cs typeface="Arial" panose="020B0604020202020204" pitchFamily="34" charset="0"/>
              </a:rPr>
              <a:t> </a:t>
            </a:r>
            <a:r>
              <a:rPr lang="en-GB" sz="3800" dirty="0">
                <a:solidFill>
                  <a:srgbClr val="462300"/>
                </a:solidFill>
                <a:latin typeface="Arial" panose="020B0604020202020204" pitchFamily="34" charset="0"/>
                <a:cs typeface="Arial" panose="020B0604020202020204" pitchFamily="34" charset="0"/>
              </a:rPr>
              <a:t>(vs.16)</a:t>
            </a:r>
          </a:p>
          <a:p>
            <a:pPr marL="1028700" lvl="1" indent="-571500">
              <a:buFont typeface="Wingdings" panose="05000000000000000000" pitchFamily="2" charset="2"/>
              <a:buChar char="Ø"/>
            </a:pPr>
            <a:endParaRPr lang="en-GB" sz="4000" b="1" dirty="0">
              <a:solidFill>
                <a:srgbClr val="4623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DEB5DE3-08DE-E5D6-400D-DFEAFED7E826}"/>
              </a:ext>
            </a:extLst>
          </p:cNvPr>
          <p:cNvSpPr txBox="1"/>
          <p:nvPr/>
        </p:nvSpPr>
        <p:spPr>
          <a:xfrm>
            <a:off x="1787236" y="4952828"/>
            <a:ext cx="10288223" cy="1754326"/>
          </a:xfrm>
          <a:prstGeom prst="rect">
            <a:avLst/>
          </a:prstGeom>
          <a:noFill/>
        </p:spPr>
        <p:txBody>
          <a:bodyPr wrap="square">
            <a:spAutoFit/>
          </a:bodyPr>
          <a:lstStyle/>
          <a:p>
            <a:pPr algn="ctr"/>
            <a:r>
              <a:rPr lang="en-GB" sz="3600" dirty="0">
                <a:solidFill>
                  <a:srgbClr val="462300"/>
                </a:solidFill>
                <a:latin typeface="Arial" panose="020B0604020202020204" pitchFamily="34" charset="0"/>
                <a:cs typeface="Arial" panose="020B0604020202020204" pitchFamily="34" charset="0"/>
              </a:rPr>
              <a:t>‘…let us run with perseverance the race marked out for us, fixing our </a:t>
            </a:r>
            <a:r>
              <a:rPr lang="en-GB" sz="36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eyes on Jesus</a:t>
            </a:r>
            <a:r>
              <a:rPr lang="en-GB" sz="3600" dirty="0">
                <a:solidFill>
                  <a:srgbClr val="462300"/>
                </a:solidFill>
                <a:latin typeface="Arial" panose="020B0604020202020204" pitchFamily="34" charset="0"/>
                <a:cs typeface="Arial" panose="020B0604020202020204" pitchFamily="34" charset="0"/>
              </a:rPr>
              <a:t>, the pioneer and perfecter of faith.’ </a:t>
            </a:r>
            <a:r>
              <a:rPr lang="en-GB" sz="3000" b="1" dirty="0">
                <a:solidFill>
                  <a:srgbClr val="462300"/>
                </a:solidFill>
                <a:latin typeface="Arial" panose="020B0604020202020204" pitchFamily="34" charset="0"/>
                <a:cs typeface="Arial" panose="020B0604020202020204" pitchFamily="34" charset="0"/>
              </a:rPr>
              <a:t>Hebrews 12:1-2</a:t>
            </a:r>
          </a:p>
        </p:txBody>
      </p:sp>
    </p:spTree>
    <p:extLst>
      <p:ext uri="{BB962C8B-B14F-4D97-AF65-F5344CB8AC3E}">
        <p14:creationId xmlns:p14="http://schemas.microsoft.com/office/powerpoint/2010/main" val="2561516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00219"/>
          </a:xfrm>
          <a:prstGeom prst="rect">
            <a:avLst/>
          </a:prstGeom>
          <a:solidFill>
            <a:srgbClr val="361B00"/>
          </a:solidFill>
        </p:spPr>
        <p:txBody>
          <a:bodyPr wrap="square" rtlCol="0">
            <a:spAutoFit/>
          </a:bodyPr>
          <a:lstStyle/>
          <a:p>
            <a:pPr algn="ctr"/>
            <a:r>
              <a:rPr lang="en-GB" sz="4600" b="1" dirty="0">
                <a:solidFill>
                  <a:srgbClr val="FFE8D1"/>
                </a:solidFill>
                <a:latin typeface="Calibri Light" panose="020F0302020204030204" pitchFamily="34" charset="0"/>
                <a:cs typeface="Calibri Light" panose="020F0302020204030204" pitchFamily="34" charset="0"/>
              </a:rPr>
              <a:t>Christian unity demands spiritual growth</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4:13-16</a:t>
            </a:r>
          </a:p>
        </p:txBody>
      </p:sp>
      <p:sp>
        <p:nvSpPr>
          <p:cNvPr id="2" name="TextBox 1">
            <a:extLst>
              <a:ext uri="{FF2B5EF4-FFF2-40B4-BE49-F238E27FC236}">
                <a16:creationId xmlns:a16="http://schemas.microsoft.com/office/drawing/2014/main" id="{0B9883FB-686B-3A4D-A596-1EC929F97473}"/>
              </a:ext>
            </a:extLst>
          </p:cNvPr>
          <p:cNvSpPr txBox="1"/>
          <p:nvPr/>
        </p:nvSpPr>
        <p:spPr>
          <a:xfrm>
            <a:off x="1787236" y="938719"/>
            <a:ext cx="10483272" cy="4016484"/>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Objective: To be like Christ </a:t>
            </a:r>
            <a:r>
              <a:rPr lang="en-GB" sz="3800" dirty="0">
                <a:solidFill>
                  <a:srgbClr val="462300"/>
                </a:solidFill>
                <a:latin typeface="Arial" panose="020B0604020202020204" pitchFamily="34" charset="0"/>
                <a:cs typeface="Arial" panose="020B0604020202020204" pitchFamily="34" charset="0"/>
              </a:rPr>
              <a:t>(vs.13)</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don’t want to be infants </a:t>
            </a:r>
            <a:r>
              <a:rPr lang="en-GB" sz="3800" dirty="0">
                <a:solidFill>
                  <a:srgbClr val="462300"/>
                </a:solidFill>
                <a:latin typeface="Arial" panose="020B0604020202020204" pitchFamily="34" charset="0"/>
                <a:cs typeface="Arial" panose="020B0604020202020204" pitchFamily="34" charset="0"/>
              </a:rPr>
              <a:t>(vs.14)</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 want to grow &amp; mature </a:t>
            </a:r>
            <a:r>
              <a:rPr lang="en-GB" sz="3800" dirty="0">
                <a:solidFill>
                  <a:srgbClr val="462300"/>
                </a:solidFill>
                <a:latin typeface="Arial" panose="020B0604020202020204" pitchFamily="34" charset="0"/>
                <a:cs typeface="Arial" panose="020B0604020202020204" pitchFamily="34" charset="0"/>
              </a:rPr>
              <a:t>(vs.13,15-16)</a:t>
            </a:r>
          </a:p>
          <a:p>
            <a:endParaRPr lang="en-GB" sz="500" b="1"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By speaking the truth in love</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By always looking to Christ</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By each part doing its work </a:t>
            </a:r>
          </a:p>
        </p:txBody>
      </p:sp>
      <p:sp>
        <p:nvSpPr>
          <p:cNvPr id="5" name="TextBox 4">
            <a:extLst>
              <a:ext uri="{FF2B5EF4-FFF2-40B4-BE49-F238E27FC236}">
                <a16:creationId xmlns:a16="http://schemas.microsoft.com/office/drawing/2014/main" id="{011A4968-C855-03B4-5F02-60C9C356725D}"/>
              </a:ext>
            </a:extLst>
          </p:cNvPr>
          <p:cNvSpPr txBox="1"/>
          <p:nvPr/>
        </p:nvSpPr>
        <p:spPr>
          <a:xfrm>
            <a:off x="1787236" y="4952828"/>
            <a:ext cx="10288223" cy="1754326"/>
          </a:xfrm>
          <a:prstGeom prst="rect">
            <a:avLst/>
          </a:prstGeom>
          <a:noFill/>
        </p:spPr>
        <p:txBody>
          <a:bodyPr wrap="square">
            <a:spAutoFit/>
          </a:bodyPr>
          <a:lstStyle/>
          <a:p>
            <a:pPr algn="ctr"/>
            <a:r>
              <a:rPr lang="en-GB" sz="3600" dirty="0">
                <a:solidFill>
                  <a:srgbClr val="462300"/>
                </a:solidFill>
                <a:latin typeface="Arial" panose="020B0604020202020204" pitchFamily="34" charset="0"/>
                <a:cs typeface="Arial" panose="020B0604020202020204" pitchFamily="34" charset="0"/>
              </a:rPr>
              <a:t>‘For we are God’s handiwork created in Christ Jesus to do good works, which God prepared in advance for us to do.’ </a:t>
            </a:r>
            <a:r>
              <a:rPr lang="en-GB" sz="3200" b="1" dirty="0">
                <a:solidFill>
                  <a:srgbClr val="462300"/>
                </a:solidFill>
                <a:latin typeface="Arial" panose="020B0604020202020204" pitchFamily="34" charset="0"/>
                <a:cs typeface="Arial" panose="020B0604020202020204" pitchFamily="34" charset="0"/>
              </a:rPr>
              <a:t>Ephesians 2:10</a:t>
            </a:r>
          </a:p>
        </p:txBody>
      </p:sp>
    </p:spTree>
    <p:extLst>
      <p:ext uri="{BB962C8B-B14F-4D97-AF65-F5344CB8AC3E}">
        <p14:creationId xmlns:p14="http://schemas.microsoft.com/office/powerpoint/2010/main" val="34902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Walking humbly with God</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1015663"/>
          </a:xfrm>
          <a:prstGeom prst="rect">
            <a:avLst/>
          </a:prstGeom>
          <a:solidFill>
            <a:srgbClr val="361B00"/>
          </a:solidFill>
        </p:spPr>
        <p:txBody>
          <a:bodyPr wrap="square" rtlCol="0">
            <a:spAutoFit/>
          </a:bodyPr>
          <a:lstStyle/>
          <a:p>
            <a:pPr algn="ctr"/>
            <a:r>
              <a:rPr lang="en-GB" sz="5900" b="1" dirty="0">
                <a:solidFill>
                  <a:srgbClr val="FFE8D1"/>
                </a:solidFill>
                <a:latin typeface="Calibri Light" panose="020F0302020204030204" pitchFamily="34" charset="0"/>
                <a:cs typeface="Calibri Light" panose="020F0302020204030204" pitchFamily="34" charset="0"/>
              </a:rPr>
              <a:t>Living worthy of our calling</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1)</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4:1</a:t>
            </a:r>
          </a:p>
        </p:txBody>
      </p:sp>
      <p:sp>
        <p:nvSpPr>
          <p:cNvPr id="10" name="TextBox 9">
            <a:extLst>
              <a:ext uri="{FF2B5EF4-FFF2-40B4-BE49-F238E27FC236}">
                <a16:creationId xmlns:a16="http://schemas.microsoft.com/office/drawing/2014/main" id="{792566A3-B67A-00B6-A261-035D27434513}"/>
              </a:ext>
            </a:extLst>
          </p:cNvPr>
          <p:cNvSpPr txBox="1"/>
          <p:nvPr/>
        </p:nvSpPr>
        <p:spPr>
          <a:xfrm>
            <a:off x="1787237" y="1015663"/>
            <a:ext cx="10320400" cy="2893100"/>
          </a:xfrm>
          <a:prstGeom prst="rect">
            <a:avLst/>
          </a:prstGeom>
          <a:noFill/>
        </p:spPr>
        <p:txBody>
          <a:bodyPr wrap="square">
            <a:spAutoFit/>
          </a:bodyPr>
          <a:lstStyle/>
          <a:p>
            <a:r>
              <a:rPr lang="en-GB" sz="4500" b="1" dirty="0">
                <a:solidFill>
                  <a:srgbClr val="462300"/>
                </a:solidFill>
                <a:latin typeface="Arial" panose="020B0604020202020204" pitchFamily="34" charset="0"/>
                <a:cs typeface="Arial" panose="020B0604020202020204" pitchFamily="34" charset="0"/>
              </a:rPr>
              <a:t>These instructions (Ch4-6)…</a:t>
            </a:r>
          </a:p>
          <a:p>
            <a:pPr marL="685800" indent="-685800">
              <a:buFont typeface="Wingdings" panose="05000000000000000000" pitchFamily="2" charset="2"/>
              <a:buChar char="Ø"/>
            </a:pPr>
            <a:r>
              <a:rPr lang="en-GB" sz="4500" b="1" dirty="0">
                <a:solidFill>
                  <a:srgbClr val="462300"/>
                </a:solidFill>
                <a:latin typeface="Arial" panose="020B0604020202020204" pitchFamily="34" charset="0"/>
                <a:cs typeface="Arial" panose="020B0604020202020204" pitchFamily="34" charset="0"/>
              </a:rPr>
              <a:t>Start with the church</a:t>
            </a:r>
          </a:p>
          <a:p>
            <a:pPr marL="685800" indent="-685800">
              <a:buFont typeface="Wingdings" panose="05000000000000000000" pitchFamily="2" charset="2"/>
              <a:buChar char="Ø"/>
            </a:pPr>
            <a:endParaRPr lang="en-GB" sz="500" b="1" dirty="0">
              <a:solidFill>
                <a:srgbClr val="462300"/>
              </a:solidFill>
              <a:latin typeface="Arial" panose="020B0604020202020204" pitchFamily="34" charset="0"/>
              <a:cs typeface="Arial" panose="020B0604020202020204" pitchFamily="34" charset="0"/>
            </a:endParaRPr>
          </a:p>
          <a:p>
            <a:pPr algn="ctr"/>
            <a:r>
              <a:rPr lang="en-GB" sz="4500" dirty="0">
                <a:solidFill>
                  <a:srgbClr val="462300"/>
                </a:solidFill>
                <a:latin typeface="Arial" panose="020B0604020202020204" pitchFamily="34" charset="0"/>
                <a:cs typeface="Arial" panose="020B0604020202020204" pitchFamily="34" charset="0"/>
              </a:rPr>
              <a:t>1. We are one people = </a:t>
            </a:r>
            <a:r>
              <a:rPr lang="en-GB" sz="4500" b="1" dirty="0">
                <a:solidFill>
                  <a:srgbClr val="462300"/>
                </a:solidFill>
                <a:latin typeface="Arial" panose="020B0604020202020204" pitchFamily="34" charset="0"/>
                <a:cs typeface="Arial" panose="020B0604020202020204" pitchFamily="34" charset="0"/>
              </a:rPr>
              <a:t>Unity</a:t>
            </a:r>
          </a:p>
          <a:p>
            <a:pPr algn="ctr"/>
            <a:r>
              <a:rPr lang="en-GB" sz="4200" dirty="0">
                <a:latin typeface="Arial" panose="020B0604020202020204" pitchFamily="34" charset="0"/>
                <a:cs typeface="Arial" panose="020B0604020202020204" pitchFamily="34" charset="0"/>
              </a:rPr>
              <a:t>(4:2-16)</a:t>
            </a:r>
            <a:endParaRPr lang="en-GB" sz="3800" dirty="0">
              <a:solidFill>
                <a:srgbClr val="46230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DBCF2823-1F26-764A-A8DE-4E502957F0D9}"/>
              </a:ext>
            </a:extLst>
          </p:cNvPr>
          <p:cNvSpPr txBox="1"/>
          <p:nvPr/>
        </p:nvSpPr>
        <p:spPr>
          <a:xfrm>
            <a:off x="1787237" y="3990406"/>
            <a:ext cx="10404763" cy="2323713"/>
          </a:xfrm>
          <a:prstGeom prst="rect">
            <a:avLst/>
          </a:prstGeom>
          <a:noFill/>
        </p:spPr>
        <p:txBody>
          <a:bodyPr wrap="square">
            <a:spAutoFit/>
          </a:bodyPr>
          <a:lstStyle/>
          <a:p>
            <a:r>
              <a:rPr lang="en-GB" sz="3250" b="1" dirty="0">
                <a:solidFill>
                  <a:srgbClr val="3E1F00"/>
                </a:solidFill>
                <a:latin typeface="Arial" panose="020B0604020202020204" pitchFamily="34" charset="0"/>
                <a:cs typeface="Arial" panose="020B0604020202020204" pitchFamily="34" charset="0"/>
              </a:rPr>
              <a:t>Christian unity depends on our conduct </a:t>
            </a:r>
            <a:r>
              <a:rPr lang="en-GB" sz="3250" dirty="0">
                <a:latin typeface="Arial" panose="020B0604020202020204" pitchFamily="34" charset="0"/>
                <a:cs typeface="Arial" panose="020B0604020202020204" pitchFamily="34" charset="0"/>
              </a:rPr>
              <a:t>(vs.2)</a:t>
            </a:r>
          </a:p>
          <a:p>
            <a:endParaRPr lang="en-GB" sz="500" dirty="0">
              <a:latin typeface="Arial" panose="020B0604020202020204" pitchFamily="34" charset="0"/>
              <a:cs typeface="Arial" panose="020B0604020202020204" pitchFamily="34" charset="0"/>
            </a:endParaRPr>
          </a:p>
          <a:p>
            <a:r>
              <a:rPr lang="en-GB" sz="3250" b="1" dirty="0">
                <a:solidFill>
                  <a:srgbClr val="3E1F00"/>
                </a:solidFill>
                <a:latin typeface="Arial" panose="020B0604020202020204" pitchFamily="34" charset="0"/>
                <a:cs typeface="Arial" panose="020B0604020202020204" pitchFamily="34" charset="0"/>
              </a:rPr>
              <a:t>Christian unity comes from our God </a:t>
            </a:r>
            <a:r>
              <a:rPr lang="en-GB" sz="3250" dirty="0">
                <a:latin typeface="Arial" panose="020B0604020202020204" pitchFamily="34" charset="0"/>
                <a:cs typeface="Arial" panose="020B0604020202020204" pitchFamily="34" charset="0"/>
              </a:rPr>
              <a:t>(vs.3-6)</a:t>
            </a:r>
          </a:p>
          <a:p>
            <a:endParaRPr lang="en-GB" sz="500" dirty="0">
              <a:latin typeface="Arial" panose="020B0604020202020204" pitchFamily="34" charset="0"/>
              <a:cs typeface="Arial" panose="020B0604020202020204" pitchFamily="34" charset="0"/>
            </a:endParaRPr>
          </a:p>
          <a:p>
            <a:r>
              <a:rPr lang="en-GB" sz="3250" b="1" dirty="0">
                <a:solidFill>
                  <a:srgbClr val="3E1F00"/>
                </a:solidFill>
                <a:latin typeface="Arial" panose="020B0604020202020204" pitchFamily="34" charset="0"/>
                <a:cs typeface="Arial" panose="020B0604020202020204" pitchFamily="34" charset="0"/>
              </a:rPr>
              <a:t>Christian unity is enriched by Christ’s gifts </a:t>
            </a:r>
            <a:r>
              <a:rPr lang="en-GB" sz="3250" dirty="0">
                <a:latin typeface="Arial" panose="020B0604020202020204" pitchFamily="34" charset="0"/>
                <a:cs typeface="Arial" panose="020B0604020202020204" pitchFamily="34" charset="0"/>
              </a:rPr>
              <a:t>(vs.7-12)</a:t>
            </a:r>
          </a:p>
          <a:p>
            <a:endParaRPr lang="en-GB" sz="500" dirty="0">
              <a:latin typeface="Arial" panose="020B0604020202020204" pitchFamily="34" charset="0"/>
              <a:cs typeface="Arial" panose="020B0604020202020204" pitchFamily="34" charset="0"/>
            </a:endParaRPr>
          </a:p>
          <a:p>
            <a:r>
              <a:rPr lang="en-GB" sz="3250" b="1" dirty="0">
                <a:solidFill>
                  <a:srgbClr val="3E1F00"/>
                </a:solidFill>
                <a:latin typeface="Arial" panose="020B0604020202020204" pitchFamily="34" charset="0"/>
                <a:cs typeface="Arial" panose="020B0604020202020204" pitchFamily="34" charset="0"/>
              </a:rPr>
              <a:t>Christian unity demands spiritual growth </a:t>
            </a:r>
            <a:r>
              <a:rPr lang="en-GB" sz="3250" dirty="0">
                <a:latin typeface="Arial" panose="020B0604020202020204" pitchFamily="34" charset="0"/>
                <a:cs typeface="Arial" panose="020B0604020202020204" pitchFamily="34" charset="0"/>
              </a:rPr>
              <a:t>(vs.13-16)</a:t>
            </a:r>
          </a:p>
        </p:txBody>
      </p:sp>
    </p:spTree>
    <p:extLst>
      <p:ext uri="{BB962C8B-B14F-4D97-AF65-F5344CB8AC3E}">
        <p14:creationId xmlns:p14="http://schemas.microsoft.com/office/powerpoint/2010/main" val="68503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00219"/>
          </a:xfrm>
          <a:prstGeom prst="rect">
            <a:avLst/>
          </a:prstGeom>
          <a:solidFill>
            <a:srgbClr val="361B00"/>
          </a:solidFill>
        </p:spPr>
        <p:txBody>
          <a:bodyPr wrap="square" rtlCol="0">
            <a:spAutoFit/>
          </a:bodyPr>
          <a:lstStyle/>
          <a:p>
            <a:pPr algn="ctr"/>
            <a:r>
              <a:rPr lang="en-GB" sz="4600" b="1" dirty="0">
                <a:solidFill>
                  <a:srgbClr val="FFE8D1"/>
                </a:solidFill>
                <a:latin typeface="Calibri Light" panose="020F0302020204030204" pitchFamily="34" charset="0"/>
                <a:cs typeface="Calibri Light" panose="020F0302020204030204" pitchFamily="34" charset="0"/>
              </a:rPr>
              <a:t>Christian unity is enriched by Christ’s gifts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7)</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4:7-12</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483272" cy="5940088"/>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Gifts for every believer </a:t>
            </a:r>
            <a:r>
              <a:rPr lang="en-GB" sz="4000" dirty="0">
                <a:solidFill>
                  <a:srgbClr val="462300"/>
                </a:solidFill>
                <a:latin typeface="Arial" panose="020B0604020202020204" pitchFamily="34" charset="0"/>
                <a:cs typeface="Arial" panose="020B0604020202020204" pitchFamily="34" charset="0"/>
              </a:rPr>
              <a:t>(vs.7)</a:t>
            </a:r>
          </a:p>
          <a:p>
            <a:endParaRPr lang="en-GB" sz="1000"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Gifts from the ascended Christ </a:t>
            </a:r>
            <a:r>
              <a:rPr lang="en-GB" sz="4000" dirty="0">
                <a:solidFill>
                  <a:srgbClr val="462300"/>
                </a:solidFill>
                <a:latin typeface="Arial" panose="020B0604020202020204" pitchFamily="34" charset="0"/>
                <a:cs typeface="Arial" panose="020B0604020202020204" pitchFamily="34" charset="0"/>
              </a:rPr>
              <a:t>(vs.8-10)</a:t>
            </a:r>
          </a:p>
          <a:p>
            <a:endParaRPr lang="en-GB" sz="1000"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Gifts in the form of people </a:t>
            </a:r>
            <a:r>
              <a:rPr lang="en-GB" sz="4000" dirty="0">
                <a:solidFill>
                  <a:srgbClr val="462300"/>
                </a:solidFill>
                <a:latin typeface="Arial" panose="020B0604020202020204" pitchFamily="34" charset="0"/>
                <a:cs typeface="Arial" panose="020B0604020202020204" pitchFamily="34" charset="0"/>
              </a:rPr>
              <a:t>(vs.11)</a:t>
            </a:r>
          </a:p>
          <a:p>
            <a:pPr marL="571500"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Apostles</a:t>
            </a:r>
          </a:p>
          <a:p>
            <a:pPr marL="571500"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Prophets </a:t>
            </a:r>
          </a:p>
          <a:p>
            <a:pPr marL="571500"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Evangelists</a:t>
            </a:r>
          </a:p>
          <a:p>
            <a:pPr marL="571500"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Pastor-teachers </a:t>
            </a:r>
          </a:p>
          <a:p>
            <a:r>
              <a:rPr lang="en-GB" sz="4000" b="1" dirty="0">
                <a:solidFill>
                  <a:srgbClr val="462300"/>
                </a:solidFill>
                <a:latin typeface="Arial" panose="020B0604020202020204" pitchFamily="34" charset="0"/>
                <a:cs typeface="Arial" panose="020B0604020202020204" pitchFamily="34" charset="0"/>
              </a:rPr>
              <a:t>To equip &amp; build up the church</a:t>
            </a:r>
            <a:r>
              <a:rPr lang="en-GB" sz="4000" dirty="0">
                <a:solidFill>
                  <a:srgbClr val="462300"/>
                </a:solidFill>
                <a:latin typeface="Arial" panose="020B0604020202020204" pitchFamily="34" charset="0"/>
                <a:cs typeface="Arial" panose="020B0604020202020204" pitchFamily="34" charset="0"/>
              </a:rPr>
              <a:t> (vs.12)</a:t>
            </a:r>
          </a:p>
          <a:p>
            <a:endParaRPr lang="en-GB" sz="4000" dirty="0">
              <a:solidFill>
                <a:srgbClr val="4623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2B5FFAD-BEA9-56CB-F6C4-FD781BF6AC9E}"/>
              </a:ext>
            </a:extLst>
          </p:cNvPr>
          <p:cNvSpPr txBox="1"/>
          <p:nvPr/>
        </p:nvSpPr>
        <p:spPr>
          <a:xfrm>
            <a:off x="2603914" y="2579176"/>
            <a:ext cx="8692898" cy="3108543"/>
          </a:xfrm>
          <a:prstGeom prst="rect">
            <a:avLst/>
          </a:prstGeom>
          <a:noFill/>
        </p:spPr>
        <p:txBody>
          <a:bodyPr wrap="square">
            <a:spAutoFit/>
          </a:bodyPr>
          <a:lstStyle/>
          <a:p>
            <a:pPr algn="ctr"/>
            <a:r>
              <a:rPr lang="en-GB" sz="4000" dirty="0">
                <a:solidFill>
                  <a:srgbClr val="462300"/>
                </a:solidFill>
                <a:latin typeface="Arial" panose="020B0604020202020204" pitchFamily="34" charset="0"/>
                <a:cs typeface="Arial" panose="020B0604020202020204" pitchFamily="34" charset="0"/>
              </a:rPr>
              <a:t>‘Each of you should use whatever gift you have received to serve others, as faithful stewards of God’s grace in its various forms.’</a:t>
            </a:r>
          </a:p>
          <a:p>
            <a:pPr algn="ctr"/>
            <a:r>
              <a:rPr lang="en-GB" sz="3600" b="1" dirty="0">
                <a:solidFill>
                  <a:srgbClr val="462300"/>
                </a:solidFill>
                <a:latin typeface="Arial" panose="020B0604020202020204" pitchFamily="34" charset="0"/>
                <a:cs typeface="Arial" panose="020B0604020202020204" pitchFamily="34" charset="0"/>
              </a:rPr>
              <a:t>1 Peter 4:10</a:t>
            </a:r>
          </a:p>
        </p:txBody>
      </p:sp>
      <p:sp>
        <p:nvSpPr>
          <p:cNvPr id="6" name="TextBox 5">
            <a:extLst>
              <a:ext uri="{FF2B5EF4-FFF2-40B4-BE49-F238E27FC236}">
                <a16:creationId xmlns:a16="http://schemas.microsoft.com/office/drawing/2014/main" id="{73CD9342-4ADF-6103-7A9C-929165301600}"/>
              </a:ext>
            </a:extLst>
          </p:cNvPr>
          <p:cNvSpPr txBox="1"/>
          <p:nvPr/>
        </p:nvSpPr>
        <p:spPr>
          <a:xfrm>
            <a:off x="1806252" y="3145601"/>
            <a:ext cx="10288223" cy="3416320"/>
          </a:xfrm>
          <a:prstGeom prst="rect">
            <a:avLst/>
          </a:prstGeom>
          <a:noFill/>
        </p:spPr>
        <p:txBody>
          <a:bodyPr wrap="square">
            <a:spAutoFit/>
          </a:bodyPr>
          <a:lstStyle/>
          <a:p>
            <a:pPr algn="ctr"/>
            <a:r>
              <a:rPr lang="en-GB" sz="3600" i="1" dirty="0">
                <a:solidFill>
                  <a:schemeClr val="tx2"/>
                </a:solidFill>
                <a:latin typeface="Arial" panose="020B0604020202020204" pitchFamily="34" charset="0"/>
                <a:cs typeface="Arial" panose="020B0604020202020204" pitchFamily="34" charset="0"/>
              </a:rPr>
              <a:t>‘Church is not just there to bless me, as though I am a shopper filling my basket in the supermarket. The opposite is true: we’re saved and given to our churches as gifts to bless others by serving them. We are not meant to be consumers but contributors!’  </a:t>
            </a:r>
            <a:r>
              <a:rPr lang="en-GB" sz="3600" b="1" i="1" dirty="0">
                <a:solidFill>
                  <a:schemeClr val="tx2"/>
                </a:solidFill>
                <a:latin typeface="Arial" panose="020B0604020202020204" pitchFamily="34" charset="0"/>
                <a:cs typeface="Arial" panose="020B0604020202020204" pitchFamily="34" charset="0"/>
              </a:rPr>
              <a:t>Richard </a:t>
            </a:r>
            <a:r>
              <a:rPr lang="en-GB" sz="3600" b="1" i="1" dirty="0" err="1">
                <a:solidFill>
                  <a:schemeClr val="tx2"/>
                </a:solidFill>
                <a:latin typeface="Arial" panose="020B0604020202020204" pitchFamily="34" charset="0"/>
                <a:cs typeface="Arial" panose="020B0604020202020204" pitchFamily="34" charset="0"/>
              </a:rPr>
              <a:t>Coekin</a:t>
            </a:r>
            <a:endParaRPr lang="en-GB" sz="3600" b="1" i="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38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00219"/>
          </a:xfrm>
          <a:prstGeom prst="rect">
            <a:avLst/>
          </a:prstGeom>
          <a:solidFill>
            <a:srgbClr val="361B00"/>
          </a:solidFill>
        </p:spPr>
        <p:txBody>
          <a:bodyPr wrap="square" rtlCol="0">
            <a:spAutoFit/>
          </a:bodyPr>
          <a:lstStyle/>
          <a:p>
            <a:pPr algn="ctr"/>
            <a:r>
              <a:rPr lang="en-GB" sz="4600" b="1" dirty="0">
                <a:solidFill>
                  <a:srgbClr val="FFE8D1"/>
                </a:solidFill>
                <a:latin typeface="Calibri Light" panose="020F0302020204030204" pitchFamily="34" charset="0"/>
                <a:cs typeface="Calibri Light" panose="020F0302020204030204" pitchFamily="34" charset="0"/>
              </a:rPr>
              <a:t>Christian unity demands spiritual growth</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4:13-16</a:t>
            </a:r>
          </a:p>
        </p:txBody>
      </p:sp>
      <p:sp>
        <p:nvSpPr>
          <p:cNvPr id="2" name="TextBox 1">
            <a:extLst>
              <a:ext uri="{FF2B5EF4-FFF2-40B4-BE49-F238E27FC236}">
                <a16:creationId xmlns:a16="http://schemas.microsoft.com/office/drawing/2014/main" id="{0B9883FB-686B-3A4D-A596-1EC929F97473}"/>
              </a:ext>
            </a:extLst>
          </p:cNvPr>
          <p:cNvSpPr txBox="1"/>
          <p:nvPr/>
        </p:nvSpPr>
        <p:spPr>
          <a:xfrm>
            <a:off x="1787236" y="938719"/>
            <a:ext cx="10483272" cy="784830"/>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Objective: To be like Christ </a:t>
            </a:r>
            <a:r>
              <a:rPr lang="en-GB" sz="3800" dirty="0">
                <a:solidFill>
                  <a:srgbClr val="462300"/>
                </a:solidFill>
                <a:latin typeface="Arial" panose="020B0604020202020204" pitchFamily="34" charset="0"/>
                <a:cs typeface="Arial" panose="020B0604020202020204" pitchFamily="34" charset="0"/>
              </a:rPr>
              <a:t>(vs.13)</a:t>
            </a:r>
          </a:p>
          <a:p>
            <a:endParaRPr lang="en-GB" sz="500" b="1" dirty="0">
              <a:solidFill>
                <a:srgbClr val="4623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BC9C83D-790D-FDD2-B0B6-4A43294F1034}"/>
              </a:ext>
            </a:extLst>
          </p:cNvPr>
          <p:cNvSpPr txBox="1"/>
          <p:nvPr/>
        </p:nvSpPr>
        <p:spPr>
          <a:xfrm>
            <a:off x="1787236" y="1610072"/>
            <a:ext cx="10288223" cy="5201424"/>
          </a:xfrm>
          <a:prstGeom prst="rect">
            <a:avLst/>
          </a:prstGeom>
          <a:noFill/>
        </p:spPr>
        <p:txBody>
          <a:bodyPr wrap="square">
            <a:spAutoFit/>
          </a:bodyPr>
          <a:lstStyle/>
          <a:p>
            <a:pPr algn="ctr"/>
            <a:r>
              <a:rPr lang="en-GB" sz="3700" dirty="0">
                <a:solidFill>
                  <a:srgbClr val="462300"/>
                </a:solidFill>
                <a:latin typeface="Arial" panose="020B0604020202020204" pitchFamily="34" charset="0"/>
                <a:cs typeface="Arial" panose="020B0604020202020204" pitchFamily="34" charset="0"/>
              </a:rPr>
              <a:t>‘…so that Christ may dwell in your hearts through faith. And I pray that you, being rooted and established in love, may have power, together with all the Lord’s holy people, to grasp how wide and long and high and deep is the love of Christ, and to know this love that surpasses knowledge - that you may be filled   to the measure of all the fullness of God.’  </a:t>
            </a:r>
            <a:r>
              <a:rPr lang="en-GB" sz="3600" b="1" dirty="0">
                <a:solidFill>
                  <a:srgbClr val="462300"/>
                </a:solidFill>
                <a:latin typeface="Arial" panose="020B0604020202020204" pitchFamily="34" charset="0"/>
                <a:cs typeface="Arial" panose="020B0604020202020204" pitchFamily="34" charset="0"/>
              </a:rPr>
              <a:t>Ephesians 3:17-19</a:t>
            </a:r>
          </a:p>
        </p:txBody>
      </p:sp>
    </p:spTree>
    <p:extLst>
      <p:ext uri="{BB962C8B-B14F-4D97-AF65-F5344CB8AC3E}">
        <p14:creationId xmlns:p14="http://schemas.microsoft.com/office/powerpoint/2010/main" val="224456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00219"/>
          </a:xfrm>
          <a:prstGeom prst="rect">
            <a:avLst/>
          </a:prstGeom>
          <a:solidFill>
            <a:srgbClr val="361B00"/>
          </a:solidFill>
        </p:spPr>
        <p:txBody>
          <a:bodyPr wrap="square" rtlCol="0">
            <a:spAutoFit/>
          </a:bodyPr>
          <a:lstStyle/>
          <a:p>
            <a:pPr algn="ctr"/>
            <a:r>
              <a:rPr lang="en-GB" sz="4600" b="1" dirty="0">
                <a:solidFill>
                  <a:srgbClr val="FFE8D1"/>
                </a:solidFill>
                <a:latin typeface="Calibri Light" panose="020F0302020204030204" pitchFamily="34" charset="0"/>
                <a:cs typeface="Calibri Light" panose="020F0302020204030204" pitchFamily="34" charset="0"/>
              </a:rPr>
              <a:t>Christian unity demands spiritual growth</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4:13-16</a:t>
            </a:r>
          </a:p>
        </p:txBody>
      </p:sp>
      <p:sp>
        <p:nvSpPr>
          <p:cNvPr id="2" name="TextBox 1">
            <a:extLst>
              <a:ext uri="{FF2B5EF4-FFF2-40B4-BE49-F238E27FC236}">
                <a16:creationId xmlns:a16="http://schemas.microsoft.com/office/drawing/2014/main" id="{0B9883FB-686B-3A4D-A596-1EC929F97473}"/>
              </a:ext>
            </a:extLst>
          </p:cNvPr>
          <p:cNvSpPr txBox="1"/>
          <p:nvPr/>
        </p:nvSpPr>
        <p:spPr>
          <a:xfrm>
            <a:off x="1787236" y="938719"/>
            <a:ext cx="10483272" cy="784830"/>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Objective: To be like Christ </a:t>
            </a:r>
            <a:r>
              <a:rPr lang="en-GB" sz="3800" dirty="0">
                <a:solidFill>
                  <a:srgbClr val="462300"/>
                </a:solidFill>
                <a:latin typeface="Arial" panose="020B0604020202020204" pitchFamily="34" charset="0"/>
                <a:cs typeface="Arial" panose="020B0604020202020204" pitchFamily="34" charset="0"/>
              </a:rPr>
              <a:t>(vs.13)</a:t>
            </a:r>
          </a:p>
          <a:p>
            <a:endParaRPr lang="en-GB" sz="500" b="1" dirty="0">
              <a:solidFill>
                <a:srgbClr val="4623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BC9C83D-790D-FDD2-B0B6-4A43294F1034}"/>
              </a:ext>
            </a:extLst>
          </p:cNvPr>
          <p:cNvSpPr txBox="1"/>
          <p:nvPr/>
        </p:nvSpPr>
        <p:spPr>
          <a:xfrm>
            <a:off x="1787236" y="1610072"/>
            <a:ext cx="10288223" cy="5201424"/>
          </a:xfrm>
          <a:prstGeom prst="rect">
            <a:avLst/>
          </a:prstGeom>
          <a:noFill/>
        </p:spPr>
        <p:txBody>
          <a:bodyPr wrap="square">
            <a:spAutoFit/>
          </a:bodyPr>
          <a:lstStyle/>
          <a:p>
            <a:pPr algn="ctr"/>
            <a:r>
              <a:rPr lang="en-GB" sz="3700" dirty="0">
                <a:solidFill>
                  <a:srgbClr val="462300"/>
                </a:solidFill>
                <a:latin typeface="Arial" panose="020B0604020202020204" pitchFamily="34" charset="0"/>
                <a:cs typeface="Arial" panose="020B0604020202020204" pitchFamily="34" charset="0"/>
              </a:rPr>
              <a:t>‘…so that Christ may dwell in your hearts through faith. And I pray that you, being rooted and established in love, may have power, together with all the Lord’s holy people, to grasp how wide and long and high and deep is the love of Christ, and to know this love that surpasses knowledge - </a:t>
            </a:r>
            <a:r>
              <a:rPr lang="en-GB" sz="3700" b="1" dirty="0">
                <a:solidFill>
                  <a:srgbClr val="462300"/>
                </a:solidFill>
                <a:effectLst>
                  <a:glow rad="101600">
                    <a:schemeClr val="accent4">
                      <a:satMod val="175000"/>
                      <a:alpha val="40000"/>
                    </a:schemeClr>
                  </a:glow>
                </a:effectLst>
                <a:latin typeface="Arial" panose="020B0604020202020204" pitchFamily="34" charset="0"/>
                <a:cs typeface="Arial" panose="020B0604020202020204" pitchFamily="34" charset="0"/>
              </a:rPr>
              <a:t>that you may be filled to the measure of all the fullness of God</a:t>
            </a:r>
            <a:r>
              <a:rPr lang="en-GB" sz="3700" dirty="0">
                <a:solidFill>
                  <a:srgbClr val="462300"/>
                </a:solidFill>
                <a:latin typeface="Arial" panose="020B0604020202020204" pitchFamily="34" charset="0"/>
                <a:cs typeface="Arial" panose="020B0604020202020204" pitchFamily="34" charset="0"/>
              </a:rPr>
              <a:t>.’  </a:t>
            </a:r>
            <a:r>
              <a:rPr lang="en-GB" sz="3600" b="1" dirty="0">
                <a:solidFill>
                  <a:srgbClr val="462300"/>
                </a:solidFill>
                <a:latin typeface="Arial" panose="020B0604020202020204" pitchFamily="34" charset="0"/>
                <a:cs typeface="Arial" panose="020B0604020202020204" pitchFamily="34" charset="0"/>
              </a:rPr>
              <a:t>Ephesians 3:17-19</a:t>
            </a:r>
          </a:p>
        </p:txBody>
      </p:sp>
    </p:spTree>
    <p:extLst>
      <p:ext uri="{BB962C8B-B14F-4D97-AF65-F5344CB8AC3E}">
        <p14:creationId xmlns:p14="http://schemas.microsoft.com/office/powerpoint/2010/main" val="104888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00219"/>
          </a:xfrm>
          <a:prstGeom prst="rect">
            <a:avLst/>
          </a:prstGeom>
          <a:solidFill>
            <a:srgbClr val="361B00"/>
          </a:solidFill>
        </p:spPr>
        <p:txBody>
          <a:bodyPr wrap="square" rtlCol="0">
            <a:spAutoFit/>
          </a:bodyPr>
          <a:lstStyle/>
          <a:p>
            <a:pPr algn="ctr"/>
            <a:r>
              <a:rPr lang="en-GB" sz="4600" b="1" dirty="0">
                <a:solidFill>
                  <a:srgbClr val="FFE8D1"/>
                </a:solidFill>
                <a:latin typeface="Calibri Light" panose="020F0302020204030204" pitchFamily="34" charset="0"/>
                <a:cs typeface="Calibri Light" panose="020F0302020204030204" pitchFamily="34" charset="0"/>
              </a:rPr>
              <a:t>Christian unity demands spiritual growth</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4:13-16</a:t>
            </a:r>
          </a:p>
        </p:txBody>
      </p:sp>
      <p:sp>
        <p:nvSpPr>
          <p:cNvPr id="2" name="TextBox 1">
            <a:extLst>
              <a:ext uri="{FF2B5EF4-FFF2-40B4-BE49-F238E27FC236}">
                <a16:creationId xmlns:a16="http://schemas.microsoft.com/office/drawing/2014/main" id="{0B9883FB-686B-3A4D-A596-1EC929F97473}"/>
              </a:ext>
            </a:extLst>
          </p:cNvPr>
          <p:cNvSpPr txBox="1"/>
          <p:nvPr/>
        </p:nvSpPr>
        <p:spPr>
          <a:xfrm>
            <a:off x="1787236" y="938719"/>
            <a:ext cx="10483272" cy="784830"/>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Objective: To be like Christ </a:t>
            </a:r>
            <a:r>
              <a:rPr lang="en-GB" sz="3800" dirty="0">
                <a:solidFill>
                  <a:srgbClr val="462300"/>
                </a:solidFill>
                <a:latin typeface="Arial" panose="020B0604020202020204" pitchFamily="34" charset="0"/>
                <a:cs typeface="Arial" panose="020B0604020202020204" pitchFamily="34" charset="0"/>
              </a:rPr>
              <a:t>(vs.13)</a:t>
            </a:r>
          </a:p>
          <a:p>
            <a:endParaRPr lang="en-GB" sz="500" b="1" dirty="0">
              <a:solidFill>
                <a:srgbClr val="4623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BC9C83D-790D-FDD2-B0B6-4A43294F1034}"/>
              </a:ext>
            </a:extLst>
          </p:cNvPr>
          <p:cNvSpPr txBox="1"/>
          <p:nvPr/>
        </p:nvSpPr>
        <p:spPr>
          <a:xfrm>
            <a:off x="1787236" y="1862049"/>
            <a:ext cx="10288223" cy="2369880"/>
          </a:xfrm>
          <a:prstGeom prst="rect">
            <a:avLst/>
          </a:prstGeom>
          <a:noFill/>
        </p:spPr>
        <p:txBody>
          <a:bodyPr wrap="square">
            <a:spAutoFit/>
          </a:bodyPr>
          <a:lstStyle/>
          <a:p>
            <a:pPr algn="ctr"/>
            <a:r>
              <a:rPr lang="en-GB" sz="3700" dirty="0">
                <a:solidFill>
                  <a:srgbClr val="462300"/>
                </a:solidFill>
                <a:latin typeface="Arial" panose="020B0604020202020204" pitchFamily="34" charset="0"/>
                <a:cs typeface="Arial" panose="020B0604020202020204" pitchFamily="34" charset="0"/>
              </a:rPr>
              <a:t>‘Being confident of this, that He who began a good work in you will carry it on to completion until the day of Christ Jesus.’</a:t>
            </a:r>
          </a:p>
          <a:p>
            <a:pPr algn="ctr"/>
            <a:r>
              <a:rPr lang="en-GB" sz="3600" b="1" dirty="0">
                <a:solidFill>
                  <a:srgbClr val="462300"/>
                </a:solidFill>
                <a:latin typeface="Arial" panose="020B0604020202020204" pitchFamily="34" charset="0"/>
                <a:cs typeface="Arial" panose="020B0604020202020204" pitchFamily="34" charset="0"/>
              </a:rPr>
              <a:t>Philippians 1:6</a:t>
            </a:r>
          </a:p>
        </p:txBody>
      </p:sp>
    </p:spTree>
    <p:extLst>
      <p:ext uri="{BB962C8B-B14F-4D97-AF65-F5344CB8AC3E}">
        <p14:creationId xmlns:p14="http://schemas.microsoft.com/office/powerpoint/2010/main" val="2818683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00219"/>
          </a:xfrm>
          <a:prstGeom prst="rect">
            <a:avLst/>
          </a:prstGeom>
          <a:solidFill>
            <a:srgbClr val="361B00"/>
          </a:solidFill>
        </p:spPr>
        <p:txBody>
          <a:bodyPr wrap="square" rtlCol="0">
            <a:spAutoFit/>
          </a:bodyPr>
          <a:lstStyle/>
          <a:p>
            <a:pPr algn="ctr"/>
            <a:r>
              <a:rPr lang="en-GB" sz="4600" b="1" dirty="0">
                <a:solidFill>
                  <a:srgbClr val="FFE8D1"/>
                </a:solidFill>
                <a:latin typeface="Calibri Light" panose="020F0302020204030204" pitchFamily="34" charset="0"/>
                <a:cs typeface="Calibri Light" panose="020F0302020204030204" pitchFamily="34" charset="0"/>
              </a:rPr>
              <a:t>Christian unity demands spiritual growth</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4:13-16</a:t>
            </a:r>
          </a:p>
        </p:txBody>
      </p:sp>
      <p:sp>
        <p:nvSpPr>
          <p:cNvPr id="2" name="TextBox 1">
            <a:extLst>
              <a:ext uri="{FF2B5EF4-FFF2-40B4-BE49-F238E27FC236}">
                <a16:creationId xmlns:a16="http://schemas.microsoft.com/office/drawing/2014/main" id="{0B9883FB-686B-3A4D-A596-1EC929F97473}"/>
              </a:ext>
            </a:extLst>
          </p:cNvPr>
          <p:cNvSpPr txBox="1"/>
          <p:nvPr/>
        </p:nvSpPr>
        <p:spPr>
          <a:xfrm>
            <a:off x="1787236" y="938719"/>
            <a:ext cx="10483272" cy="2169825"/>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Objective: To be like Christ </a:t>
            </a:r>
            <a:r>
              <a:rPr lang="en-GB" sz="3800" dirty="0">
                <a:solidFill>
                  <a:srgbClr val="462300"/>
                </a:solidFill>
                <a:latin typeface="Arial" panose="020B0604020202020204" pitchFamily="34" charset="0"/>
                <a:cs typeface="Arial" panose="020B0604020202020204" pitchFamily="34" charset="0"/>
              </a:rPr>
              <a:t>(vs.13)</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don’t want to be infants </a:t>
            </a:r>
            <a:r>
              <a:rPr lang="en-GB" sz="3800" dirty="0">
                <a:solidFill>
                  <a:srgbClr val="462300"/>
                </a:solidFill>
                <a:latin typeface="Arial" panose="020B0604020202020204" pitchFamily="34" charset="0"/>
                <a:cs typeface="Arial" panose="020B0604020202020204" pitchFamily="34" charset="0"/>
              </a:rPr>
              <a:t>(vs.14)</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 want to grow &amp; mature </a:t>
            </a:r>
            <a:r>
              <a:rPr lang="en-GB" sz="3800" dirty="0">
                <a:solidFill>
                  <a:srgbClr val="462300"/>
                </a:solidFill>
                <a:latin typeface="Arial" panose="020B0604020202020204" pitchFamily="34" charset="0"/>
                <a:cs typeface="Arial" panose="020B0604020202020204" pitchFamily="34" charset="0"/>
              </a:rPr>
              <a:t>(vs.13,15-16)</a:t>
            </a:r>
          </a:p>
          <a:p>
            <a:endParaRPr lang="en-GB" sz="500" b="1" dirty="0">
              <a:solidFill>
                <a:srgbClr val="4623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C240D36-6E75-2571-DBC3-3C62B23A0E9A}"/>
              </a:ext>
            </a:extLst>
          </p:cNvPr>
          <p:cNvSpPr txBox="1"/>
          <p:nvPr/>
        </p:nvSpPr>
        <p:spPr>
          <a:xfrm>
            <a:off x="1708727" y="3634436"/>
            <a:ext cx="10288223" cy="1785104"/>
          </a:xfrm>
          <a:prstGeom prst="rect">
            <a:avLst/>
          </a:prstGeom>
          <a:noFill/>
        </p:spPr>
        <p:txBody>
          <a:bodyPr wrap="square">
            <a:spAutoFit/>
          </a:bodyPr>
          <a:lstStyle/>
          <a:p>
            <a:pPr algn="ctr"/>
            <a:r>
              <a:rPr lang="en-GB" sz="3700" dirty="0">
                <a:solidFill>
                  <a:srgbClr val="462300"/>
                </a:solidFill>
                <a:latin typeface="Arial" panose="020B0604020202020204" pitchFamily="34" charset="0"/>
                <a:cs typeface="Arial" panose="020B0604020202020204" pitchFamily="34" charset="0"/>
              </a:rPr>
              <a:t>‘I gave you milk not solid food, for you were not yet ready for it. Indeed, you are still not ready.’</a:t>
            </a:r>
          </a:p>
          <a:p>
            <a:pPr algn="ctr"/>
            <a:r>
              <a:rPr lang="en-GB" sz="3600" b="1" dirty="0">
                <a:solidFill>
                  <a:srgbClr val="462300"/>
                </a:solidFill>
                <a:latin typeface="Arial" panose="020B0604020202020204" pitchFamily="34" charset="0"/>
                <a:cs typeface="Arial" panose="020B0604020202020204" pitchFamily="34" charset="0"/>
              </a:rPr>
              <a:t>1 Corinthians 3:2</a:t>
            </a:r>
          </a:p>
        </p:txBody>
      </p:sp>
    </p:spTree>
    <p:extLst>
      <p:ext uri="{BB962C8B-B14F-4D97-AF65-F5344CB8AC3E}">
        <p14:creationId xmlns:p14="http://schemas.microsoft.com/office/powerpoint/2010/main" val="30057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00219"/>
          </a:xfrm>
          <a:prstGeom prst="rect">
            <a:avLst/>
          </a:prstGeom>
          <a:solidFill>
            <a:srgbClr val="361B00"/>
          </a:solidFill>
        </p:spPr>
        <p:txBody>
          <a:bodyPr wrap="square" rtlCol="0">
            <a:spAutoFit/>
          </a:bodyPr>
          <a:lstStyle/>
          <a:p>
            <a:pPr algn="ctr"/>
            <a:r>
              <a:rPr lang="en-GB" sz="4600" b="1" dirty="0">
                <a:solidFill>
                  <a:srgbClr val="FFE8D1"/>
                </a:solidFill>
                <a:latin typeface="Calibri Light" panose="020F0302020204030204" pitchFamily="34" charset="0"/>
                <a:cs typeface="Calibri Light" panose="020F0302020204030204" pitchFamily="34" charset="0"/>
              </a:rPr>
              <a:t>Christian unity demands spiritual growth</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4:13-16</a:t>
            </a:r>
          </a:p>
        </p:txBody>
      </p:sp>
      <p:sp>
        <p:nvSpPr>
          <p:cNvPr id="2" name="TextBox 1">
            <a:extLst>
              <a:ext uri="{FF2B5EF4-FFF2-40B4-BE49-F238E27FC236}">
                <a16:creationId xmlns:a16="http://schemas.microsoft.com/office/drawing/2014/main" id="{0B9883FB-686B-3A4D-A596-1EC929F97473}"/>
              </a:ext>
            </a:extLst>
          </p:cNvPr>
          <p:cNvSpPr txBox="1"/>
          <p:nvPr/>
        </p:nvSpPr>
        <p:spPr>
          <a:xfrm>
            <a:off x="1787236" y="938719"/>
            <a:ext cx="10483272" cy="2785378"/>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Objective: To be like Christ </a:t>
            </a:r>
            <a:r>
              <a:rPr lang="en-GB" sz="3800" dirty="0">
                <a:solidFill>
                  <a:srgbClr val="462300"/>
                </a:solidFill>
                <a:latin typeface="Arial" panose="020B0604020202020204" pitchFamily="34" charset="0"/>
                <a:cs typeface="Arial" panose="020B0604020202020204" pitchFamily="34" charset="0"/>
              </a:rPr>
              <a:t>(vs.13)</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don’t want to be infants </a:t>
            </a:r>
            <a:r>
              <a:rPr lang="en-GB" sz="3800" dirty="0">
                <a:solidFill>
                  <a:srgbClr val="462300"/>
                </a:solidFill>
                <a:latin typeface="Arial" panose="020B0604020202020204" pitchFamily="34" charset="0"/>
                <a:cs typeface="Arial" panose="020B0604020202020204" pitchFamily="34" charset="0"/>
              </a:rPr>
              <a:t>(vs.14)</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 want to grow &amp; mature </a:t>
            </a:r>
            <a:r>
              <a:rPr lang="en-GB" sz="3800" dirty="0">
                <a:solidFill>
                  <a:srgbClr val="462300"/>
                </a:solidFill>
                <a:latin typeface="Arial" panose="020B0604020202020204" pitchFamily="34" charset="0"/>
                <a:cs typeface="Arial" panose="020B0604020202020204" pitchFamily="34" charset="0"/>
              </a:rPr>
              <a:t>(vs.13,15-16)</a:t>
            </a:r>
          </a:p>
          <a:p>
            <a:endParaRPr lang="en-GB" sz="500" b="1"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By speaking the truth in love</a:t>
            </a:r>
          </a:p>
        </p:txBody>
      </p:sp>
      <p:sp>
        <p:nvSpPr>
          <p:cNvPr id="5" name="TextBox 4">
            <a:extLst>
              <a:ext uri="{FF2B5EF4-FFF2-40B4-BE49-F238E27FC236}">
                <a16:creationId xmlns:a16="http://schemas.microsoft.com/office/drawing/2014/main" id="{A02DD1EC-462C-3231-D745-0F8DCBA543F0}"/>
              </a:ext>
            </a:extLst>
          </p:cNvPr>
          <p:cNvSpPr txBox="1"/>
          <p:nvPr/>
        </p:nvSpPr>
        <p:spPr>
          <a:xfrm>
            <a:off x="1708727" y="3724097"/>
            <a:ext cx="10288223" cy="1215717"/>
          </a:xfrm>
          <a:prstGeom prst="rect">
            <a:avLst/>
          </a:prstGeom>
          <a:noFill/>
        </p:spPr>
        <p:txBody>
          <a:bodyPr wrap="square">
            <a:spAutoFit/>
          </a:bodyPr>
          <a:lstStyle/>
          <a:p>
            <a:pPr algn="ctr"/>
            <a:r>
              <a:rPr lang="en-GB" sz="3700" dirty="0">
                <a:solidFill>
                  <a:srgbClr val="462300"/>
                </a:solidFill>
                <a:latin typeface="Arial" panose="020B0604020202020204" pitchFamily="34" charset="0"/>
                <a:cs typeface="Arial" panose="020B0604020202020204" pitchFamily="34" charset="0"/>
              </a:rPr>
              <a:t>‘Sanctify them by the truth; your Word is truth.’</a:t>
            </a:r>
          </a:p>
          <a:p>
            <a:pPr algn="ctr"/>
            <a:r>
              <a:rPr lang="en-GB" sz="3600" b="1" dirty="0">
                <a:solidFill>
                  <a:srgbClr val="462300"/>
                </a:solidFill>
                <a:latin typeface="Arial" panose="020B0604020202020204" pitchFamily="34" charset="0"/>
                <a:cs typeface="Arial" panose="020B0604020202020204" pitchFamily="34" charset="0"/>
              </a:rPr>
              <a:t>John 17:17</a:t>
            </a:r>
          </a:p>
        </p:txBody>
      </p:sp>
      <p:sp>
        <p:nvSpPr>
          <p:cNvPr id="6" name="TextBox 5">
            <a:extLst>
              <a:ext uri="{FF2B5EF4-FFF2-40B4-BE49-F238E27FC236}">
                <a16:creationId xmlns:a16="http://schemas.microsoft.com/office/drawing/2014/main" id="{BC3EEC96-99BA-2BE6-1118-612F39AA5EBE}"/>
              </a:ext>
            </a:extLst>
          </p:cNvPr>
          <p:cNvSpPr txBox="1"/>
          <p:nvPr/>
        </p:nvSpPr>
        <p:spPr>
          <a:xfrm>
            <a:off x="1708727" y="4961793"/>
            <a:ext cx="10288223" cy="1785104"/>
          </a:xfrm>
          <a:prstGeom prst="rect">
            <a:avLst/>
          </a:prstGeom>
          <a:noFill/>
        </p:spPr>
        <p:txBody>
          <a:bodyPr wrap="square">
            <a:spAutoFit/>
          </a:bodyPr>
          <a:lstStyle/>
          <a:p>
            <a:pPr algn="ctr"/>
            <a:r>
              <a:rPr lang="en-GB" sz="3700" dirty="0">
                <a:solidFill>
                  <a:srgbClr val="462300"/>
                </a:solidFill>
                <a:latin typeface="Arial" panose="020B0604020202020204" pitchFamily="34" charset="0"/>
                <a:cs typeface="Arial" panose="020B0604020202020204" pitchFamily="34" charset="0"/>
              </a:rPr>
              <a:t>‘For He chose us in Him before the creation of the world to be </a:t>
            </a:r>
            <a:r>
              <a:rPr lang="en-GB" sz="3700" dirty="0">
                <a:solidFill>
                  <a:srgbClr val="462300"/>
                </a:solidFill>
                <a:effectLst>
                  <a:glow rad="101600">
                    <a:schemeClr val="accent4">
                      <a:satMod val="175000"/>
                      <a:alpha val="40000"/>
                    </a:schemeClr>
                  </a:glow>
                </a:effectLst>
                <a:latin typeface="Arial" panose="020B0604020202020204" pitchFamily="34" charset="0"/>
                <a:cs typeface="Arial" panose="020B0604020202020204" pitchFamily="34" charset="0"/>
              </a:rPr>
              <a:t>holy and blameless </a:t>
            </a:r>
            <a:r>
              <a:rPr lang="en-GB" sz="3700" dirty="0">
                <a:solidFill>
                  <a:srgbClr val="462300"/>
                </a:solidFill>
                <a:latin typeface="Arial" panose="020B0604020202020204" pitchFamily="34" charset="0"/>
                <a:cs typeface="Arial" panose="020B0604020202020204" pitchFamily="34" charset="0"/>
              </a:rPr>
              <a:t>in His sight.’</a:t>
            </a:r>
          </a:p>
          <a:p>
            <a:pPr algn="ctr"/>
            <a:r>
              <a:rPr lang="en-GB" sz="3600" b="1" dirty="0">
                <a:solidFill>
                  <a:srgbClr val="462300"/>
                </a:solidFill>
                <a:latin typeface="Arial" panose="020B0604020202020204" pitchFamily="34" charset="0"/>
                <a:cs typeface="Arial" panose="020B0604020202020204" pitchFamily="34" charset="0"/>
              </a:rPr>
              <a:t>Ephesians 1:4</a:t>
            </a:r>
          </a:p>
        </p:txBody>
      </p:sp>
    </p:spTree>
    <p:extLst>
      <p:ext uri="{BB962C8B-B14F-4D97-AF65-F5344CB8AC3E}">
        <p14:creationId xmlns:p14="http://schemas.microsoft.com/office/powerpoint/2010/main" val="283852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800219"/>
          </a:xfrm>
          <a:prstGeom prst="rect">
            <a:avLst/>
          </a:prstGeom>
          <a:solidFill>
            <a:srgbClr val="361B00"/>
          </a:solidFill>
        </p:spPr>
        <p:txBody>
          <a:bodyPr wrap="square" rtlCol="0">
            <a:spAutoFit/>
          </a:bodyPr>
          <a:lstStyle/>
          <a:p>
            <a:pPr algn="ctr"/>
            <a:r>
              <a:rPr lang="en-GB" sz="4600" b="1" dirty="0">
                <a:solidFill>
                  <a:srgbClr val="FFE8D1"/>
                </a:solidFill>
                <a:latin typeface="Calibri Light" panose="020F0302020204030204" pitchFamily="34" charset="0"/>
                <a:cs typeface="Calibri Light" panose="020F0302020204030204" pitchFamily="34" charset="0"/>
              </a:rPr>
              <a:t>Christian unity demands spiritual growth</a:t>
            </a:r>
            <a:endParaRPr lang="en-GB" sz="4000" b="1" dirty="0">
              <a:solidFill>
                <a:srgbClr val="FFE8D1"/>
              </a:solidFill>
              <a:latin typeface="Calibri Light" panose="020F030202020403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8)</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4:13-16</a:t>
            </a:r>
          </a:p>
        </p:txBody>
      </p:sp>
      <p:sp>
        <p:nvSpPr>
          <p:cNvPr id="2" name="TextBox 1">
            <a:extLst>
              <a:ext uri="{FF2B5EF4-FFF2-40B4-BE49-F238E27FC236}">
                <a16:creationId xmlns:a16="http://schemas.microsoft.com/office/drawing/2014/main" id="{0B9883FB-686B-3A4D-A596-1EC929F97473}"/>
              </a:ext>
            </a:extLst>
          </p:cNvPr>
          <p:cNvSpPr txBox="1"/>
          <p:nvPr/>
        </p:nvSpPr>
        <p:spPr>
          <a:xfrm>
            <a:off x="1787236" y="938719"/>
            <a:ext cx="10483272" cy="2785378"/>
          </a:xfrm>
          <a:prstGeom prst="rect">
            <a:avLst/>
          </a:prstGeom>
          <a:noFill/>
        </p:spPr>
        <p:txBody>
          <a:bodyPr wrap="square">
            <a:spAutoFit/>
          </a:bodyPr>
          <a:lstStyle/>
          <a:p>
            <a:r>
              <a:rPr lang="en-GB" sz="4000" b="1" dirty="0">
                <a:solidFill>
                  <a:srgbClr val="462300"/>
                </a:solidFill>
                <a:latin typeface="Arial" panose="020B0604020202020204" pitchFamily="34" charset="0"/>
                <a:cs typeface="Arial" panose="020B0604020202020204" pitchFamily="34" charset="0"/>
              </a:rPr>
              <a:t>Objective: To be like Christ </a:t>
            </a:r>
            <a:r>
              <a:rPr lang="en-GB" sz="3800" dirty="0">
                <a:solidFill>
                  <a:srgbClr val="462300"/>
                </a:solidFill>
                <a:latin typeface="Arial" panose="020B0604020202020204" pitchFamily="34" charset="0"/>
                <a:cs typeface="Arial" panose="020B0604020202020204" pitchFamily="34" charset="0"/>
              </a:rPr>
              <a:t>(vs.13)</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don’t want to be infants </a:t>
            </a:r>
            <a:r>
              <a:rPr lang="en-GB" sz="3800" dirty="0">
                <a:solidFill>
                  <a:srgbClr val="462300"/>
                </a:solidFill>
                <a:latin typeface="Arial" panose="020B0604020202020204" pitchFamily="34" charset="0"/>
                <a:cs typeface="Arial" panose="020B0604020202020204" pitchFamily="34" charset="0"/>
              </a:rPr>
              <a:t>(vs.14)</a:t>
            </a:r>
          </a:p>
          <a:p>
            <a:endParaRPr lang="en-GB" sz="500" b="1" dirty="0">
              <a:solidFill>
                <a:srgbClr val="462300"/>
              </a:solidFill>
              <a:latin typeface="Arial" panose="020B0604020202020204" pitchFamily="34" charset="0"/>
              <a:cs typeface="Arial" panose="020B0604020202020204" pitchFamily="34" charset="0"/>
            </a:endParaRPr>
          </a:p>
          <a:p>
            <a:r>
              <a:rPr lang="en-GB" sz="4000" b="1" dirty="0">
                <a:solidFill>
                  <a:srgbClr val="462300"/>
                </a:solidFill>
                <a:latin typeface="Arial" panose="020B0604020202020204" pitchFamily="34" charset="0"/>
                <a:cs typeface="Arial" panose="020B0604020202020204" pitchFamily="34" charset="0"/>
              </a:rPr>
              <a:t>We do want to grow &amp; mature </a:t>
            </a:r>
            <a:r>
              <a:rPr lang="en-GB" sz="3800" dirty="0">
                <a:solidFill>
                  <a:srgbClr val="462300"/>
                </a:solidFill>
                <a:latin typeface="Arial" panose="020B0604020202020204" pitchFamily="34" charset="0"/>
                <a:cs typeface="Arial" panose="020B0604020202020204" pitchFamily="34" charset="0"/>
              </a:rPr>
              <a:t>(vs.13,15-16)</a:t>
            </a:r>
          </a:p>
          <a:p>
            <a:endParaRPr lang="en-GB" sz="500" b="1"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By speaking the </a:t>
            </a:r>
            <a:r>
              <a:rPr lang="en-GB" sz="4000" b="1" u="sng"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truth</a:t>
            </a:r>
            <a:r>
              <a:rPr lang="en-GB" sz="4000" b="1" dirty="0">
                <a:solidFill>
                  <a:srgbClr val="462300"/>
                </a:solidFill>
                <a:latin typeface="Arial" panose="020B0604020202020204" pitchFamily="34" charset="0"/>
                <a:cs typeface="Arial" panose="020B0604020202020204" pitchFamily="34" charset="0"/>
              </a:rPr>
              <a:t> in </a:t>
            </a:r>
            <a:r>
              <a:rPr lang="en-GB" sz="4000" b="1" u="sng"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love</a:t>
            </a:r>
          </a:p>
        </p:txBody>
      </p:sp>
      <p:sp>
        <p:nvSpPr>
          <p:cNvPr id="5" name="TextBox 4">
            <a:extLst>
              <a:ext uri="{FF2B5EF4-FFF2-40B4-BE49-F238E27FC236}">
                <a16:creationId xmlns:a16="http://schemas.microsoft.com/office/drawing/2014/main" id="{12275F3D-14E4-511A-7A5C-AE0A9123E6B5}"/>
              </a:ext>
            </a:extLst>
          </p:cNvPr>
          <p:cNvSpPr txBox="1"/>
          <p:nvPr/>
        </p:nvSpPr>
        <p:spPr>
          <a:xfrm>
            <a:off x="1787236" y="4103399"/>
            <a:ext cx="10243399" cy="1815882"/>
          </a:xfrm>
          <a:prstGeom prst="rect">
            <a:avLst/>
          </a:prstGeom>
          <a:noFill/>
        </p:spPr>
        <p:txBody>
          <a:bodyPr wrap="square">
            <a:spAutoFit/>
          </a:bodyPr>
          <a:lstStyle/>
          <a:p>
            <a:pPr algn="ctr"/>
            <a:r>
              <a:rPr lang="en-GB" sz="3800" i="1" dirty="0">
                <a:solidFill>
                  <a:schemeClr val="tx2"/>
                </a:solidFill>
                <a:latin typeface="Arial" panose="020B0604020202020204" pitchFamily="34" charset="0"/>
                <a:cs typeface="Arial" panose="020B0604020202020204" pitchFamily="34" charset="0"/>
              </a:rPr>
              <a:t>‘The truth becomes hard if it is spoken without love and love becomes soft if it is lacking truth.’</a:t>
            </a:r>
          </a:p>
          <a:p>
            <a:pPr algn="ctr"/>
            <a:r>
              <a:rPr lang="en-GB" sz="3600" b="1" i="1" dirty="0">
                <a:solidFill>
                  <a:schemeClr val="tx2"/>
                </a:solidFill>
                <a:latin typeface="Arial" panose="020B0604020202020204" pitchFamily="34" charset="0"/>
                <a:cs typeface="Arial" panose="020B0604020202020204" pitchFamily="34" charset="0"/>
              </a:rPr>
              <a:t>Alistair </a:t>
            </a:r>
            <a:r>
              <a:rPr lang="en-GB" sz="3600" b="1" i="1" dirty="0" err="1">
                <a:solidFill>
                  <a:schemeClr val="tx2"/>
                </a:solidFill>
                <a:latin typeface="Arial" panose="020B0604020202020204" pitchFamily="34" charset="0"/>
                <a:cs typeface="Arial" panose="020B0604020202020204" pitchFamily="34" charset="0"/>
              </a:rPr>
              <a:t>Begg</a:t>
            </a:r>
            <a:endParaRPr lang="en-GB" sz="3600" b="1" i="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950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48616</TotalTime>
  <Words>1071</Words>
  <Application>Microsoft Office PowerPoint</Application>
  <PresentationFormat>Widescreen</PresentationFormat>
  <Paragraphs>170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Impact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283</cp:revision>
  <dcterms:created xsi:type="dcterms:W3CDTF">2022-12-16T18:33:56Z</dcterms:created>
  <dcterms:modified xsi:type="dcterms:W3CDTF">2024-05-18T10:15:29Z</dcterms:modified>
</cp:coreProperties>
</file>