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3" r:id="rId20"/>
    <p:sldId id="300" r:id="rId21"/>
    <p:sldId id="304" r:id="rId22"/>
    <p:sldId id="30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552E9-C2FB-46A3-AB8A-234A44DBF02F}" v="2" dt="2023-10-11T21:19:49.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15/10/2023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no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16v21-27</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noFill/>
          <a:ln w="12701" cap="flat">
            <a:solidFill>
              <a:srgbClr val="000000"/>
            </a:solidFill>
            <a:prstDash val="solid"/>
            <a:miter/>
          </a:ln>
        </p:spPr>
        <p:txBody>
          <a:bodyPr>
            <a:noAutofit/>
          </a:bodyPr>
          <a:lstStyle/>
          <a:p>
            <a:pPr hangingPunct="1">
              <a:lnSpc>
                <a:spcPct val="115000"/>
              </a:lnSpc>
            </a:pPr>
            <a:r>
              <a:rPr lang="en-GB" i="1" kern="0" dirty="0">
                <a:effectLst/>
                <a:latin typeface="Times New Roman" panose="02020603050405020304" pitchFamily="18" charset="0"/>
                <a:ea typeface="Calibri" panose="020F0502020204030204" pitchFamily="34" charset="0"/>
              </a:rPr>
              <a:t>21 From that time on Jesus began to explain to his disciples that he must go to Jerusalem and suffer many things at the hands of the elders, the chief priests and the teachers of the law, and that he must be killed and on the third day be raised to life.</a:t>
            </a:r>
            <a:endParaRPr lang="en-GB" kern="1400" dirty="0">
              <a:effectLst/>
              <a:latin typeface="Times New Roman" panose="02020603050405020304" pitchFamily="18" charset="0"/>
              <a:ea typeface="Times New Roman" panose="02020603050405020304" pitchFamily="18" charset="0"/>
            </a:endParaRPr>
          </a:p>
          <a:p>
            <a:pPr hangingPunct="1">
              <a:lnSpc>
                <a:spcPct val="115000"/>
              </a:lnSpc>
            </a:pPr>
            <a:r>
              <a:rPr lang="en-GB" i="1" kern="0" dirty="0">
                <a:effectLst/>
                <a:latin typeface="Times New Roman" panose="02020603050405020304" pitchFamily="18" charset="0"/>
                <a:ea typeface="Calibri" panose="020F0502020204030204" pitchFamily="34" charset="0"/>
              </a:rPr>
              <a:t> 22 Peter took him aside and began to rebuke him. “Never, Lord!” he said. “This shall never happen to you!”</a:t>
            </a:r>
            <a:endParaRPr lang="en-GB" kern="1400" dirty="0">
              <a:effectLst/>
              <a:latin typeface="Times New Roman" panose="02020603050405020304" pitchFamily="18" charset="0"/>
              <a:ea typeface="Times New Roman" panose="02020603050405020304" pitchFamily="18" charset="0"/>
            </a:endParaRPr>
          </a:p>
          <a:p>
            <a:pPr hangingPunct="1">
              <a:lnSpc>
                <a:spcPct val="115000"/>
              </a:lnSpc>
            </a:pPr>
            <a:r>
              <a:rPr lang="en-GB" i="1" kern="0" dirty="0">
                <a:effectLst/>
                <a:latin typeface="Times New Roman" panose="02020603050405020304" pitchFamily="18" charset="0"/>
                <a:ea typeface="Calibri" panose="020F0502020204030204" pitchFamily="34" charset="0"/>
              </a:rPr>
              <a:t> 23 Jesus turned and said to Peter, “Get behind me, Satan! You are a stumbling block to me; you do not have in mind the concerns of God, but merely human concerns.”</a:t>
            </a:r>
            <a:endParaRPr lang="en-GB"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461845"/>
            <a:ext cx="11476387" cy="3600507"/>
          </a:xfrm>
          <a:no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17 Jesus replied, “Blessed are you, Simon son of Jonah, for this was not revealed to you by flesh and blood, but by my Father in heaven. </a:t>
            </a: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16v17</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1">
              <a:lnSpc>
                <a:spcPct val="115000"/>
              </a:lnSpc>
            </a:pPr>
            <a:r>
              <a:rPr lang="en-GB" sz="4000" i="1" kern="0" dirty="0">
                <a:effectLst/>
                <a:latin typeface="Times New Roman" panose="02020603050405020304" pitchFamily="18" charset="0"/>
                <a:ea typeface="Calibri" panose="020F0502020204030204" pitchFamily="34" charset="0"/>
              </a:rPr>
              <a:t> “Get behind me, Satan! You are a stumbling block to me;….</a:t>
            </a: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16v23</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27 And beginning with Moses and all the Prophets, he explained to them what was said in all the Scriptures concerning himself.</a:t>
            </a: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9v27</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noFill/>
        </p:spPr>
        <p:txBody>
          <a:bodyPr anchor="t">
            <a:normAutofit fontScale="90000"/>
          </a:bodyPr>
          <a:lstStyle/>
          <a:p>
            <a:pPr>
              <a:spcAft>
                <a:spcPts val="1000"/>
              </a:spcAft>
            </a:pPr>
            <a:r>
              <a:rPr lang="en-GB" sz="4000" i="1" kern="0" dirty="0">
                <a:effectLst/>
                <a:latin typeface="Times New Roman" panose="02020603050405020304" pitchFamily="18" charset="0"/>
                <a:ea typeface="Calibri" panose="020F0502020204030204" pitchFamily="34" charset="0"/>
              </a:rPr>
              <a:t>“Never, Lord!” he said. “This shall never happen to you!”</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16v22</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25488"/>
            <a:ext cx="11476387" cy="3407226"/>
          </a:xfrm>
          <a:no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You are a stumbling block to me; you do not have in mind the concerns of God, but merely human concerns.</a:t>
            </a: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16v23</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69571"/>
            <a:ext cx="11476387" cy="4723411"/>
          </a:xfrm>
          <a:no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16v24-26</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382487"/>
            <a:ext cx="11476387" cy="4810496"/>
          </a:xfrm>
          <a:noFill/>
        </p:spPr>
        <p:txBody>
          <a:bodyPr anchor="t">
            <a:normAutofit fontScale="90000"/>
          </a:bodyPr>
          <a:lstStyle/>
          <a:p>
            <a:r>
              <a:rPr lang="en-GB" sz="4000" i="1" kern="0" dirty="0">
                <a:effectLst/>
                <a:latin typeface="Times New Roman" panose="02020603050405020304" pitchFamily="18" charset="0"/>
                <a:ea typeface="Calibri" panose="020F0502020204030204" pitchFamily="34" charset="0"/>
              </a:rPr>
              <a:t>24 Then Jesus said to his disciples, “Whoever wants to be my disciple must deny themselves and take up their cross and follow me.</a:t>
            </a:r>
            <a:br>
              <a:rPr lang="en-GB" sz="4000" kern="1400" dirty="0">
                <a:effectLst/>
                <a:latin typeface="Times New Roman" panose="02020603050405020304" pitchFamily="18" charset="0"/>
                <a:ea typeface="Times New Roman" panose="02020603050405020304" pitchFamily="18" charset="0"/>
              </a:rPr>
            </a:br>
            <a:br>
              <a:rPr lang="en-GB" sz="36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16v24</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25 For whoever wants to save their life will lose it, but whoever loses their life for me will find it.</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16v25</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26 What good will it be for someone to gain the whole world, yet forfeit their soul? Or what can anyone give in exchange for their soul?</a:t>
            </a: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16v26</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1"/>
            <a:ext cx="11476387" cy="2479882"/>
          </a:xfrm>
          <a:noFill/>
        </p:spPr>
        <p:txBody>
          <a:bodyPr anchor="t">
            <a:normAutofit fontScale="90000"/>
          </a:bodyPr>
          <a:lstStyle/>
          <a:p>
            <a:pPr>
              <a:lnSpc>
                <a:spcPct val="100000"/>
              </a:lnSpc>
              <a:spcAft>
                <a:spcPts val="1000"/>
              </a:spcAft>
            </a:pPr>
            <a:r>
              <a:rPr lang="en-GB" sz="4000" i="1" kern="0" dirty="0">
                <a:effectLst/>
                <a:latin typeface="Times New Roman" panose="02020603050405020304" pitchFamily="18" charset="0"/>
                <a:ea typeface="Calibri" panose="020F0502020204030204" pitchFamily="34" charset="0"/>
              </a:rPr>
              <a:t>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16v24-26</a:t>
            </a:r>
          </a:p>
        </p:txBody>
      </p:sp>
    </p:spTree>
    <p:extLst>
      <p:ext uri="{BB962C8B-B14F-4D97-AF65-F5344CB8AC3E}">
        <p14:creationId xmlns:p14="http://schemas.microsoft.com/office/powerpoint/2010/main" val="412948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582994"/>
            <a:ext cx="11476387" cy="4454012"/>
          </a:xfrm>
          <a:noFill/>
          <a:ln>
            <a:solidFill>
              <a:schemeClr val="tx1"/>
            </a:solidFill>
          </a:ln>
        </p:spPr>
        <p:txBody>
          <a:bodyPr anchor="t">
            <a:noAutofit/>
          </a:bodyPr>
          <a:lstStyle/>
          <a:p>
            <a:pPr hangingPunct="0"/>
            <a:r>
              <a:rPr lang="en-GB" sz="2800" i="1" dirty="0">
                <a:effectLst/>
                <a:latin typeface="Times New Roman" panose="02020603050405020304" pitchFamily="18" charset="0"/>
                <a:ea typeface="Calibri" panose="020F0502020204030204" pitchFamily="34" charset="0"/>
              </a:rPr>
              <a:t>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27 For the Son of Man is going to come in his Father’s glory with his angels, and then he will reward each person according to what they have done.</a:t>
            </a:r>
            <a:br>
              <a:rPr lang="en-GB" sz="1800" kern="1400" dirty="0">
                <a:effectLst/>
                <a:latin typeface="Times New Roman" panose="02020603050405020304" pitchFamily="18" charset="0"/>
                <a:ea typeface="Times New Roman" panose="02020603050405020304" pitchFamily="18" charset="0"/>
              </a:rPr>
            </a:br>
            <a:endParaRPr lang="en-GB" sz="24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55297"/>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16v21-27</a:t>
            </a:r>
          </a:p>
        </p:txBody>
      </p:sp>
    </p:spTree>
    <p:extLst>
      <p:ext uri="{BB962C8B-B14F-4D97-AF65-F5344CB8AC3E}">
        <p14:creationId xmlns:p14="http://schemas.microsoft.com/office/powerpoint/2010/main" val="182142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17  ………….. I lay down my life—only to take it up again. 18  No one takes it from me, but I lay it down of my own accord. I have authority to lay it down and authority to take it up again. </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10v17-18</a:t>
            </a:r>
          </a:p>
        </p:txBody>
      </p:sp>
    </p:spTree>
    <p:extLst>
      <p:ext uri="{BB962C8B-B14F-4D97-AF65-F5344CB8AC3E}">
        <p14:creationId xmlns:p14="http://schemas.microsoft.com/office/powerpoint/2010/main" val="4238747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1"/>
            <a:ext cx="11476387" cy="2479882"/>
          </a:xfrm>
          <a:noFill/>
        </p:spPr>
        <p:txBody>
          <a:bodyPr anchor="t">
            <a:normAutofit fontScale="90000"/>
          </a:bodyPr>
          <a:lstStyle/>
          <a:p>
            <a:pPr>
              <a:lnSpc>
                <a:spcPct val="100000"/>
              </a:lnSpc>
              <a:spcAft>
                <a:spcPts val="1000"/>
              </a:spcAft>
            </a:pPr>
            <a:r>
              <a:rPr lang="en-GB" sz="4000" i="1" kern="0" dirty="0">
                <a:effectLst/>
                <a:latin typeface="Times New Roman" panose="02020603050405020304" pitchFamily="18" charset="0"/>
                <a:ea typeface="Calibri" panose="020F0502020204030204" pitchFamily="34" charset="0"/>
              </a:rPr>
              <a:t>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16v24-26</a:t>
            </a:r>
          </a:p>
        </p:txBody>
      </p:sp>
    </p:spTree>
    <p:extLst>
      <p:ext uri="{BB962C8B-B14F-4D97-AF65-F5344CB8AC3E}">
        <p14:creationId xmlns:p14="http://schemas.microsoft.com/office/powerpoint/2010/main" val="358395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217146"/>
            <a:ext cx="11476387" cy="3422779"/>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27 For the Son of Man is going to come in his Father’s glory with his angels, and then he will reward each person according to what they have done.</a:t>
            </a: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16v27</a:t>
            </a:r>
          </a:p>
        </p:txBody>
      </p:sp>
    </p:spTree>
    <p:extLst>
      <p:ext uri="{BB962C8B-B14F-4D97-AF65-F5344CB8AC3E}">
        <p14:creationId xmlns:p14="http://schemas.microsoft.com/office/powerpoint/2010/main" val="66322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179871"/>
            <a:ext cx="11476387" cy="5043948"/>
          </a:xfrm>
          <a:noFill/>
          <a:ln>
            <a:solidFill>
              <a:schemeClr val="tx1"/>
            </a:solidFill>
          </a:ln>
        </p:spPr>
        <p:txBody>
          <a:bodyPr>
            <a:normAutofit/>
          </a:bodyPr>
          <a:lstStyle/>
          <a:p>
            <a:pPr hangingPunct="1">
              <a:spcAft>
                <a:spcPts val="1000"/>
              </a:spcAft>
            </a:pPr>
            <a:r>
              <a:rPr lang="en-GB" sz="2800" i="1" kern="0" dirty="0">
                <a:effectLst/>
                <a:latin typeface="Times New Roman" panose="02020603050405020304" pitchFamily="18" charset="0"/>
                <a:ea typeface="Calibri" panose="020F0502020204030204" pitchFamily="34" charset="0"/>
              </a:rPr>
              <a:t>11 He replied, “Because the knowledge of the secrets of the kingdom of heaven has been given to you, but not to them. 12 Whoever has will be given more, and they will have an abundance. Whoever does not have, even what they have will be taken from them. 13 This is why I speak to them in parables: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“Though seeing, they do not see;</a:t>
            </a:r>
            <a:br>
              <a:rPr lang="en-GB" sz="2800" kern="1400" dirty="0">
                <a:effectLst/>
                <a:latin typeface="Times New Roman" panose="02020603050405020304" pitchFamily="18" charset="0"/>
                <a:ea typeface="Times New Roman" panose="02020603050405020304" pitchFamily="18" charset="0"/>
              </a:rPr>
            </a:br>
            <a:r>
              <a:rPr lang="en-GB" sz="2800" i="1" dirty="0">
                <a:effectLst/>
                <a:latin typeface="Times New Roman" panose="02020603050405020304" pitchFamily="18" charset="0"/>
                <a:ea typeface="Calibri" panose="020F0502020204030204" pitchFamily="34" charset="0"/>
              </a:rPr>
              <a:t>though hearing, they do not hear or understand.</a:t>
            </a:r>
            <a:br>
              <a:rPr lang="en-GB" sz="2800" i="1" dirty="0">
                <a:effectLst/>
                <a:latin typeface="Times New Roman" panose="02020603050405020304" pitchFamily="18" charset="0"/>
                <a:ea typeface="Calibri" panose="020F0502020204030204" pitchFamily="34" charset="0"/>
              </a:rPr>
            </a:br>
            <a:r>
              <a:rPr lang="en-GB" sz="2800" i="1" kern="0" dirty="0">
                <a:effectLst/>
                <a:latin typeface="Times New Roman" panose="02020603050405020304" pitchFamily="18" charset="0"/>
                <a:ea typeface="Calibri" panose="020F0502020204030204" pitchFamily="34" charset="0"/>
              </a:rPr>
              <a:t>14  In them is fulfilled the prophecy of Isaiah:</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 </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 ‘You will be ever hearing but never understanding;</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you will be ever seeing but never perceiving.</a:t>
            </a:r>
            <a:endParaRPr lang="en-GB" sz="2800" dirty="0"/>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no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13v11-17</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386347"/>
            <a:ext cx="11476386" cy="4817807"/>
          </a:xfrm>
          <a:noFill/>
        </p:spPr>
        <p:txBody>
          <a:bodyPr anchor="t">
            <a:noAutofit/>
          </a:bodyPr>
          <a:lstStyle/>
          <a:p>
            <a:pPr hangingPunct="1"/>
            <a:r>
              <a:rPr lang="en-GB" sz="2800" i="1" kern="0" dirty="0">
                <a:effectLst/>
                <a:latin typeface="Times New Roman" panose="02020603050405020304" pitchFamily="18" charset="0"/>
                <a:ea typeface="Calibri" panose="020F0502020204030204" pitchFamily="34" charset="0"/>
              </a:rPr>
              <a:t>15 For this people’s heart has become calloused;</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they hardly hear with their ears,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and they have closed their eyes.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Otherwise they might see with their eyes,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hear with their ears,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understand with their hearts</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and turn, and I would heal them.’</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 </a:t>
            </a:r>
            <a:br>
              <a:rPr lang="en-GB" sz="2800" kern="1400" dirty="0">
                <a:effectLst/>
                <a:latin typeface="Times New Roman" panose="02020603050405020304" pitchFamily="18" charset="0"/>
                <a:ea typeface="Times New Roman" panose="02020603050405020304" pitchFamily="18" charset="0"/>
              </a:rPr>
            </a:br>
            <a:r>
              <a:rPr lang="en-GB" sz="2800" i="1" kern="0" dirty="0">
                <a:effectLst/>
                <a:latin typeface="Times New Roman" panose="02020603050405020304" pitchFamily="18" charset="0"/>
                <a:ea typeface="Calibri" panose="020F0502020204030204" pitchFamily="34" charset="0"/>
              </a:rPr>
              <a:t>16  But blessed are your eyes because they see, and your ears because they hear. 17  For truly I tell you, many prophets and righteous people longed to see what you see but did not see it, and to hear what you hear but did not hear it.</a:t>
            </a: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28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endParaRPr lang="en-GB" sz="32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13v11-17</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371375"/>
            <a:ext cx="11476386" cy="4094018"/>
          </a:xfrm>
          <a:noFill/>
        </p:spPr>
        <p:txBody>
          <a:bodyPr anchor="t">
            <a:normAutofit fontScale="90000"/>
          </a:bodyPr>
          <a:lstStyle/>
          <a:p>
            <a:pPr hangingPunct="1">
              <a:lnSpc>
                <a:spcPct val="115000"/>
              </a:lnSpc>
            </a:pPr>
            <a:r>
              <a:rPr lang="en-GB" sz="3600" i="1" kern="0" dirty="0">
                <a:effectLst/>
                <a:latin typeface="Times New Roman" panose="02020603050405020304" pitchFamily="18" charset="0"/>
                <a:ea typeface="Calibri" panose="020F0502020204030204" pitchFamily="34" charset="0"/>
              </a:rPr>
              <a:t>15 “But what about you?” he asked. “Who do you say I am?</a:t>
            </a:r>
            <a:br>
              <a:rPr lang="en-GB" sz="3600" kern="1400" dirty="0">
                <a:effectLst/>
                <a:latin typeface="Times New Roman" panose="02020603050405020304" pitchFamily="18" charset="0"/>
                <a:ea typeface="Times New Roman" panose="02020603050405020304" pitchFamily="18" charset="0"/>
              </a:rPr>
            </a:br>
            <a:r>
              <a:rPr lang="en-GB" sz="3600" i="1" kern="0" dirty="0">
                <a:effectLst/>
                <a:latin typeface="Times New Roman" panose="02020603050405020304" pitchFamily="18" charset="0"/>
                <a:ea typeface="Calibri" panose="020F0502020204030204" pitchFamily="34" charset="0"/>
              </a:rPr>
              <a:t>16 Simon Peter answered, “You are the Messiah, the Son of the living God.”</a:t>
            </a:r>
            <a:br>
              <a:rPr lang="en-GB" sz="3600" kern="1400" dirty="0">
                <a:effectLst/>
                <a:latin typeface="Times New Roman" panose="02020603050405020304" pitchFamily="18" charset="0"/>
                <a:ea typeface="Times New Roman" panose="02020603050405020304" pitchFamily="18" charset="0"/>
              </a:rPr>
            </a:br>
            <a:r>
              <a:rPr lang="en-GB" sz="3600" i="1" kern="0" dirty="0">
                <a:effectLst/>
                <a:latin typeface="Times New Roman" panose="02020603050405020304" pitchFamily="18" charset="0"/>
                <a:ea typeface="Calibri" panose="020F0502020204030204" pitchFamily="34" charset="0"/>
              </a:rPr>
              <a:t>17 Jesus replied, “Blessed are you, Simon son of Jonah, for this was not revealed to you by flesh and blood, but by my Father in heaven.</a:t>
            </a:r>
            <a:br>
              <a:rPr lang="en-GB" sz="36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16v15-17</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21 From that time on Jesus began to explain to his disciples that he must go to Jerusalem and suffer many things at the hands of the elders, the chief priests and the teachers of the law, and that he must be killed and on the third day be raised to life.</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16v21</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31 He then began to teach them that the Son of Man must suffer many things and be rejected by the elders, the chief priests and the teachers of the law, and that he must be killed and after three days rise again. 32 He spoke plainly about this,………</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8v31-32</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noFill/>
        </p:spPr>
        <p:txBody>
          <a:bodyPr anchor="t">
            <a:normAutofit fontScale="90000"/>
          </a:bodyPr>
          <a:lstStyle/>
          <a:p>
            <a:pPr hangingPunct="0"/>
            <a:r>
              <a:rPr lang="en-GB" sz="4000" i="1" dirty="0">
                <a:effectLst/>
                <a:latin typeface="Times New Roman" panose="02020603050405020304" pitchFamily="18" charset="0"/>
                <a:ea typeface="Calibri" panose="020F0502020204030204" pitchFamily="34" charset="0"/>
              </a:rPr>
              <a:t>22 Peter took him aside and began to rebuke him. “Never, Lord!” he said. “This shall never happen to you!”</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16v22</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18705"/>
            <a:ext cx="11476386" cy="3408219"/>
          </a:xfrm>
          <a:noFill/>
        </p:spPr>
        <p:txBody>
          <a:bodyPr anchor="t">
            <a:normAutofit fontScale="90000"/>
          </a:bodyPr>
          <a:lstStyle/>
          <a:p>
            <a:pPr hangingPunct="0"/>
            <a:r>
              <a:rPr lang="en-GB" sz="4000" i="1" dirty="0">
                <a:effectLst/>
                <a:latin typeface="Times New Roman" panose="02020603050405020304" pitchFamily="18" charset="0"/>
                <a:ea typeface="Calibri" panose="020F0502020204030204" pitchFamily="34" charset="0"/>
              </a:rPr>
              <a:t>23 Jesus turned and said to Peter, “Get behind me, Satan! You are a stumbling block to me; you do not have in mind the concerns of God, but merely human concerns.”</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16v23</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4639</TotalTime>
  <Words>1481</Words>
  <Application>Microsoft Office PowerPoint</Application>
  <PresentationFormat>Widescreen</PresentationFormat>
  <Paragraphs>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Matthew 16v21-27</vt:lpstr>
      <vt:lpstr>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27 For the Son of Man is going to come in his Father’s glory with his angels, and then he will reward each person according to what they have done. </vt:lpstr>
      <vt:lpstr>11 He replied, “Because the knowledge of the secrets of the kingdom of heaven has been given to you, but not to them. 12 Whoever has will be given more, and they will have an abundance. Whoever does not have, even what they have will be taken from them. 13 This is why I speak to them in parables: “Though seeing, they do not see; though hearing, they do not hear or understand. 14  In them is fulfilled the prophecy of Isaiah:   “ ‘You will be ever hearing but never understanding; you will be ever seeing but never perceiving.</vt:lpstr>
      <vt:lpstr>15 For this people’s heart has become calloused; they hardly hear with their ears, and they have closed their eyes. Otherwise they might see with their eyes, hear with their ears, understand with their hearts and turn, and I would heal them.’   16  But blessed are your eyes because they see, and your ears because they hear. 17  For truly I tell you, many prophets and righteous people longed to see what you see but did not see it, and to hear what you hear but did not hear it.     </vt:lpstr>
      <vt:lpstr>15 “But what about you?” he asked. “Who do you say I am? 16 Simon Peter answered, “You are the Messiah, the Son of the living God.” 17 Jesus replied, “Blessed are you, Simon son of Jonah, for this was not revealed to you by flesh and blood, but by my Father in heaven.      </vt:lpstr>
      <vt:lpstr>21 From that time on Jesus began to explain to his disciples that he must go to Jerusalem and suffer many things at the hands of the elders, the chief priests and the teachers of the law, and that he must be killed and on the third day be raised to life.        </vt:lpstr>
      <vt:lpstr>31 He then began to teach them that the Son of Man must suffer many things and be rejected by the elders, the chief priests and the teachers of the law, and that he must be killed and after three days rise again. 32 He spoke plainly about this,………         </vt:lpstr>
      <vt:lpstr>22 Peter took him aside and began to rebuke him. “Never, Lord!” he said. “This shall never happen to you!”         </vt:lpstr>
      <vt:lpstr>23 Jesus turned and said to Peter, “Get behind me, Satan! You are a stumbling block to me; you do not have in mind the concerns of God, but merely human concerns.”        </vt:lpstr>
      <vt:lpstr>17 Jesus replied, “Blessed are you, Simon son of Jonah, for this was not revealed to you by flesh and blood, but by my Father in heaven.             </vt:lpstr>
      <vt:lpstr> “Get behind me, Satan! You are a stumbling block to me;….           </vt:lpstr>
      <vt:lpstr>  27 And beginning with Moses and all the Prophets, he explained to them what was said in all the Scriptures concerning himself.            </vt:lpstr>
      <vt:lpstr>“Never, Lord!” he said. “This shall never happen to you!”             </vt:lpstr>
      <vt:lpstr>You are a stumbling block to me; you do not have in mind the concerns of God, but merely human concerns.         </vt:lpstr>
      <vt:lpstr>  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vt:lpstr>
      <vt:lpstr>24 Then Jesus said to his disciples, “Whoever wants to be my disciple must deny themselves and take up their cross and follow me.         </vt:lpstr>
      <vt:lpstr>25 For whoever wants to save their life will lose it, but whoever loses their life for me will find it.        </vt:lpstr>
      <vt:lpstr>26 What good will it be for someone to gain the whole world, yet forfeit their soul? Or what can anyone give in exchange for their soul?         </vt:lpstr>
      <vt:lpstr>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vt:lpstr>
      <vt:lpstr>17  ………….. I lay down my life—only to take it up again. 18  No one takes it from me, but I lay it down of my own accord. I have authority to lay it down and authority to take it up again.             </vt:lpstr>
      <vt:lpstr>24 Then Jesus said to his disciples, “Whoever wants to be my disciple must deny themselves and take up their cross and follow me. 25 For whoever wants to save their life will lose it, but whoever loses their life for me will find it. 26 What good will it be for someone to gain the whole world, yet forfeit their soul? Or what can anyone give in exchange for their soul?         </vt:lpstr>
      <vt:lpstr>27 For the Son of Man is going to come in his Father’s glory with his angels, and then he will reward each person according to what they have done.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5</cp:revision>
  <dcterms:created xsi:type="dcterms:W3CDTF">2021-05-17T15:53:27Z</dcterms:created>
  <dcterms:modified xsi:type="dcterms:W3CDTF">2023-10-15T11:03:21Z</dcterms:modified>
</cp:coreProperties>
</file>