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375" r:id="rId3"/>
    <p:sldId id="316" r:id="rId4"/>
    <p:sldId id="319" r:id="rId5"/>
    <p:sldId id="321" r:id="rId6"/>
    <p:sldId id="376" r:id="rId7"/>
    <p:sldId id="378" r:id="rId8"/>
    <p:sldId id="379" r:id="rId9"/>
    <p:sldId id="380" r:id="rId10"/>
    <p:sldId id="377" r:id="rId11"/>
    <p:sldId id="381" r:id="rId12"/>
    <p:sldId id="382" r:id="rId13"/>
    <p:sldId id="383" r:id="rId14"/>
    <p:sldId id="384" r:id="rId15"/>
    <p:sldId id="385" r:id="rId16"/>
    <p:sldId id="386" r:id="rId17"/>
    <p:sldId id="387" r:id="rId18"/>
    <p:sldId id="388" r:id="rId19"/>
    <p:sldId id="389" r:id="rId20"/>
    <p:sldId id="390" r:id="rId21"/>
    <p:sldId id="391" r:id="rId22"/>
    <p:sldId id="392" r:id="rId23"/>
    <p:sldId id="298" r:id="rId24"/>
    <p:sldId id="393" r:id="rId25"/>
    <p:sldId id="394" r:id="rId26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94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810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51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3570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372301B-3CE1-7612-F600-76B46DAFA444}"/>
              </a:ext>
            </a:extLst>
          </p:cNvPr>
          <p:cNvSpPr/>
          <p:nvPr userDrawn="1"/>
        </p:nvSpPr>
        <p:spPr>
          <a:xfrm>
            <a:off x="1545102" y="3254159"/>
            <a:ext cx="9101797" cy="233523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56720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1549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7201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5109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3154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5888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04920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154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3335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9561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4655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827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29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125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106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458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15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854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889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3/16/2024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679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3/16/2024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131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91A7E94-9556-CEFF-EC95-7EC3127E7E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7055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C97348C-EF99-BC21-AD74-0401E7493FA5}"/>
              </a:ext>
            </a:extLst>
          </p:cNvPr>
          <p:cNvSpPr/>
          <p:nvPr/>
        </p:nvSpPr>
        <p:spPr>
          <a:xfrm>
            <a:off x="1128932" y="215665"/>
            <a:ext cx="9934136" cy="769441"/>
          </a:xfrm>
          <a:prstGeom prst="roundRect">
            <a:avLst/>
          </a:prstGeom>
          <a:solidFill>
            <a:srgbClr val="ED941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F18838-B15E-711C-F57A-38CFE7CB185F}"/>
              </a:ext>
            </a:extLst>
          </p:cNvPr>
          <p:cNvSpPr txBox="1"/>
          <p:nvPr/>
        </p:nvSpPr>
        <p:spPr>
          <a:xfrm>
            <a:off x="1128932" y="205877"/>
            <a:ext cx="99341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‘Like Father, Like Son’ - John 5:16-30</a:t>
            </a:r>
          </a:p>
        </p:txBody>
      </p:sp>
      <p:pic>
        <p:nvPicPr>
          <p:cNvPr id="3" name="Picture 2" descr="A close-up of a rock&#10;&#10;Description automatically generated">
            <a:extLst>
              <a:ext uri="{FF2B5EF4-FFF2-40B4-BE49-F238E27FC236}">
                <a16:creationId xmlns:a16="http://schemas.microsoft.com/office/drawing/2014/main" id="{A19390C6-146C-8EF3-3054-7E51E0CF15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6000"/>
                    </a14:imgEffect>
                    <a14:imgEffect>
                      <a14:brightnessContrast contrast="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63824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645383DB-CB11-DF37-6499-18946186F9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262" y="1200772"/>
            <a:ext cx="11293475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In his </a:t>
            </a:r>
            <a:r>
              <a:rPr kumimoji="0" lang="en-GB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defense</a:t>
            </a:r>
            <a:r>
              <a:rPr kumimoji="0" lang="en-GB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 Jesus said to them, “My Father is always at his work to this very day, and I too am working.”  For this reason, they tried all the more to kill him; 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478D2F8-4B76-2960-4AF7-ACDB28B5B779}"/>
              </a:ext>
            </a:extLst>
          </p:cNvPr>
          <p:cNvSpPr/>
          <p:nvPr/>
        </p:nvSpPr>
        <p:spPr>
          <a:xfrm>
            <a:off x="1128932" y="215665"/>
            <a:ext cx="9934136" cy="769441"/>
          </a:xfrm>
          <a:prstGeom prst="roundRect">
            <a:avLst/>
          </a:prstGeom>
          <a:solidFill>
            <a:srgbClr val="ED941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BD31A4-A14F-9EFA-6BA0-0A564679F339}"/>
              </a:ext>
            </a:extLst>
          </p:cNvPr>
          <p:cNvSpPr txBox="1"/>
          <p:nvPr/>
        </p:nvSpPr>
        <p:spPr>
          <a:xfrm>
            <a:off x="1128932" y="205877"/>
            <a:ext cx="99341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‘Like Father, Like Son’ - John 5:16-30</a:t>
            </a:r>
          </a:p>
        </p:txBody>
      </p:sp>
    </p:spTree>
    <p:extLst>
      <p:ext uri="{BB962C8B-B14F-4D97-AF65-F5344CB8AC3E}">
        <p14:creationId xmlns:p14="http://schemas.microsoft.com/office/powerpoint/2010/main" val="41878427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645383DB-CB11-DF37-6499-18946186F9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262" y="1200772"/>
            <a:ext cx="11293475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not only was he breaking the Sabbath, but he was even calling God his own Father, making himself equal with God.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ckwell" panose="02060603020205020403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John 5: 17-18 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478D2F8-4B76-2960-4AF7-ACDB28B5B779}"/>
              </a:ext>
            </a:extLst>
          </p:cNvPr>
          <p:cNvSpPr/>
          <p:nvPr/>
        </p:nvSpPr>
        <p:spPr>
          <a:xfrm>
            <a:off x="1128932" y="215665"/>
            <a:ext cx="9934136" cy="769441"/>
          </a:xfrm>
          <a:prstGeom prst="roundRect">
            <a:avLst/>
          </a:prstGeom>
          <a:solidFill>
            <a:srgbClr val="ED941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BD31A4-A14F-9EFA-6BA0-0A564679F339}"/>
              </a:ext>
            </a:extLst>
          </p:cNvPr>
          <p:cNvSpPr txBox="1"/>
          <p:nvPr/>
        </p:nvSpPr>
        <p:spPr>
          <a:xfrm>
            <a:off x="1128932" y="205877"/>
            <a:ext cx="99341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‘Like Father, Like Son’ - John 5:16-30</a:t>
            </a:r>
          </a:p>
        </p:txBody>
      </p:sp>
    </p:spTree>
    <p:extLst>
      <p:ext uri="{BB962C8B-B14F-4D97-AF65-F5344CB8AC3E}">
        <p14:creationId xmlns:p14="http://schemas.microsoft.com/office/powerpoint/2010/main" val="20167596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645383DB-CB11-DF37-6499-18946186F9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262" y="1200772"/>
            <a:ext cx="11293475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Jesus gave them this answer: “Very truly I tell you, the Son can do nothing by himself; he can do only what he sees his Father doing, because whatever the Father does the Son also does.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ckwell" panose="02060603020205020403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John 5: 19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478D2F8-4B76-2960-4AF7-ACDB28B5B779}"/>
              </a:ext>
            </a:extLst>
          </p:cNvPr>
          <p:cNvSpPr/>
          <p:nvPr/>
        </p:nvSpPr>
        <p:spPr>
          <a:xfrm>
            <a:off x="1128932" y="215665"/>
            <a:ext cx="9934136" cy="769441"/>
          </a:xfrm>
          <a:prstGeom prst="roundRect">
            <a:avLst/>
          </a:prstGeom>
          <a:solidFill>
            <a:srgbClr val="ED941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BD31A4-A14F-9EFA-6BA0-0A564679F339}"/>
              </a:ext>
            </a:extLst>
          </p:cNvPr>
          <p:cNvSpPr txBox="1"/>
          <p:nvPr/>
        </p:nvSpPr>
        <p:spPr>
          <a:xfrm>
            <a:off x="1128932" y="205877"/>
            <a:ext cx="99341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‘Like Father, Like Son’ - John 5:16-30</a:t>
            </a:r>
          </a:p>
        </p:txBody>
      </p:sp>
    </p:spTree>
    <p:extLst>
      <p:ext uri="{BB962C8B-B14F-4D97-AF65-F5344CB8AC3E}">
        <p14:creationId xmlns:p14="http://schemas.microsoft.com/office/powerpoint/2010/main" val="39703287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645383DB-CB11-DF37-6499-18946186F9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262" y="1200772"/>
            <a:ext cx="11293475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In his defence Jesus said to them, “My Father is always at his work to this very day, and I too am working.”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ckwell" panose="02060603020205020403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John 5: 17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478D2F8-4B76-2960-4AF7-ACDB28B5B779}"/>
              </a:ext>
            </a:extLst>
          </p:cNvPr>
          <p:cNvSpPr/>
          <p:nvPr/>
        </p:nvSpPr>
        <p:spPr>
          <a:xfrm>
            <a:off x="1128932" y="215665"/>
            <a:ext cx="9934136" cy="769441"/>
          </a:xfrm>
          <a:prstGeom prst="roundRect">
            <a:avLst/>
          </a:prstGeom>
          <a:solidFill>
            <a:srgbClr val="ED941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BD31A4-A14F-9EFA-6BA0-0A564679F339}"/>
              </a:ext>
            </a:extLst>
          </p:cNvPr>
          <p:cNvSpPr txBox="1"/>
          <p:nvPr/>
        </p:nvSpPr>
        <p:spPr>
          <a:xfrm>
            <a:off x="1128932" y="205877"/>
            <a:ext cx="99341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‘Like Father, Like Son’ - John 5:16-30</a:t>
            </a:r>
          </a:p>
        </p:txBody>
      </p:sp>
    </p:spTree>
    <p:extLst>
      <p:ext uri="{BB962C8B-B14F-4D97-AF65-F5344CB8AC3E}">
        <p14:creationId xmlns:p14="http://schemas.microsoft.com/office/powerpoint/2010/main" val="24344938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645383DB-CB11-DF37-6499-18946186F9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262" y="1200772"/>
            <a:ext cx="11293475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For the Father loves the Son and shows him all he does. Yes, and he will show him even greater works than these, so that you will be amazed.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ckwell" panose="02060603020205020403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John 5: 20 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478D2F8-4B76-2960-4AF7-ACDB28B5B779}"/>
              </a:ext>
            </a:extLst>
          </p:cNvPr>
          <p:cNvSpPr/>
          <p:nvPr/>
        </p:nvSpPr>
        <p:spPr>
          <a:xfrm>
            <a:off x="1128932" y="215665"/>
            <a:ext cx="9934136" cy="769441"/>
          </a:xfrm>
          <a:prstGeom prst="roundRect">
            <a:avLst/>
          </a:prstGeom>
          <a:solidFill>
            <a:srgbClr val="ED941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BD31A4-A14F-9EFA-6BA0-0A564679F339}"/>
              </a:ext>
            </a:extLst>
          </p:cNvPr>
          <p:cNvSpPr txBox="1"/>
          <p:nvPr/>
        </p:nvSpPr>
        <p:spPr>
          <a:xfrm>
            <a:off x="1128932" y="205877"/>
            <a:ext cx="99341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‘Like Father, Like Son’ - John 5:16-30</a:t>
            </a:r>
          </a:p>
        </p:txBody>
      </p:sp>
    </p:spTree>
    <p:extLst>
      <p:ext uri="{BB962C8B-B14F-4D97-AF65-F5344CB8AC3E}">
        <p14:creationId xmlns:p14="http://schemas.microsoft.com/office/powerpoint/2010/main" val="15221430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645383DB-CB11-DF37-6499-18946186F9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262" y="1200772"/>
            <a:ext cx="11293475" cy="417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Moreover, the Father judges no one, but has entrusted all judgment to the Son,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ckwell" panose="02060603020205020403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And he has given him authority to judge because he is the Son of Man.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ckwell" panose="02060603020205020403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By myself I can do nothing; I judge only as I hear, and my judgment is just, for I seek not to please myself but him who sent me.               </a:t>
            </a:r>
            <a:r>
              <a:rPr kumimoji="0" lang="en-GB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John 5: 22,27,30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478D2F8-4B76-2960-4AF7-ACDB28B5B779}"/>
              </a:ext>
            </a:extLst>
          </p:cNvPr>
          <p:cNvSpPr/>
          <p:nvPr/>
        </p:nvSpPr>
        <p:spPr>
          <a:xfrm>
            <a:off x="1128932" y="215665"/>
            <a:ext cx="9934136" cy="769441"/>
          </a:xfrm>
          <a:prstGeom prst="roundRect">
            <a:avLst/>
          </a:prstGeom>
          <a:solidFill>
            <a:srgbClr val="ED941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BD31A4-A14F-9EFA-6BA0-0A564679F339}"/>
              </a:ext>
            </a:extLst>
          </p:cNvPr>
          <p:cNvSpPr txBox="1"/>
          <p:nvPr/>
        </p:nvSpPr>
        <p:spPr>
          <a:xfrm>
            <a:off x="1128932" y="205877"/>
            <a:ext cx="99341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‘Like Father, Like Son’ - John 5:16-30</a:t>
            </a:r>
          </a:p>
        </p:txBody>
      </p:sp>
    </p:spTree>
    <p:extLst>
      <p:ext uri="{BB962C8B-B14F-4D97-AF65-F5344CB8AC3E}">
        <p14:creationId xmlns:p14="http://schemas.microsoft.com/office/powerpoint/2010/main" val="38080001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645383DB-CB11-DF37-6499-18946186F9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262" y="1200772"/>
            <a:ext cx="11293475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For the Father loves the Son and shows him all he does. Yes, and he will show him even greater works than these, so that you will be amazed.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ckwell" panose="02060603020205020403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John 5: 20 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478D2F8-4B76-2960-4AF7-ACDB28B5B779}"/>
              </a:ext>
            </a:extLst>
          </p:cNvPr>
          <p:cNvSpPr/>
          <p:nvPr/>
        </p:nvSpPr>
        <p:spPr>
          <a:xfrm>
            <a:off x="1128932" y="215665"/>
            <a:ext cx="9934136" cy="769441"/>
          </a:xfrm>
          <a:prstGeom prst="roundRect">
            <a:avLst/>
          </a:prstGeom>
          <a:solidFill>
            <a:srgbClr val="ED941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BD31A4-A14F-9EFA-6BA0-0A564679F339}"/>
              </a:ext>
            </a:extLst>
          </p:cNvPr>
          <p:cNvSpPr txBox="1"/>
          <p:nvPr/>
        </p:nvSpPr>
        <p:spPr>
          <a:xfrm>
            <a:off x="1128932" y="205877"/>
            <a:ext cx="99341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‘Like Father, Like Son’ - John 5:16-30</a:t>
            </a:r>
          </a:p>
        </p:txBody>
      </p:sp>
    </p:spTree>
    <p:extLst>
      <p:ext uri="{BB962C8B-B14F-4D97-AF65-F5344CB8AC3E}">
        <p14:creationId xmlns:p14="http://schemas.microsoft.com/office/powerpoint/2010/main" val="4253053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645383DB-CB11-DF37-6499-18946186F9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262" y="1200772"/>
            <a:ext cx="11293475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For just as the Father raises the dead and gives them life, even so the Son gives life to whom he is pleased to give it.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ckwell" panose="02060603020205020403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John 5: 21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478D2F8-4B76-2960-4AF7-ACDB28B5B779}"/>
              </a:ext>
            </a:extLst>
          </p:cNvPr>
          <p:cNvSpPr/>
          <p:nvPr/>
        </p:nvSpPr>
        <p:spPr>
          <a:xfrm>
            <a:off x="1128932" y="215665"/>
            <a:ext cx="9934136" cy="769441"/>
          </a:xfrm>
          <a:prstGeom prst="roundRect">
            <a:avLst/>
          </a:prstGeom>
          <a:solidFill>
            <a:srgbClr val="ED941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BD31A4-A14F-9EFA-6BA0-0A564679F339}"/>
              </a:ext>
            </a:extLst>
          </p:cNvPr>
          <p:cNvSpPr txBox="1"/>
          <p:nvPr/>
        </p:nvSpPr>
        <p:spPr>
          <a:xfrm>
            <a:off x="1128932" y="205877"/>
            <a:ext cx="99341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‘Like Father, Like Son’ - John 5:16-30</a:t>
            </a:r>
          </a:p>
        </p:txBody>
      </p:sp>
    </p:spTree>
    <p:extLst>
      <p:ext uri="{BB962C8B-B14F-4D97-AF65-F5344CB8AC3E}">
        <p14:creationId xmlns:p14="http://schemas.microsoft.com/office/powerpoint/2010/main" val="20670802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645383DB-CB11-DF37-6499-18946186F9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262" y="1200772"/>
            <a:ext cx="11293475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“Very truly I tell you, whoever hears my word and believes him who sent me has eternal life and will not be judged but has crossed over from death to life.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ckwell" panose="02060603020205020403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John 5: 24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478D2F8-4B76-2960-4AF7-ACDB28B5B779}"/>
              </a:ext>
            </a:extLst>
          </p:cNvPr>
          <p:cNvSpPr/>
          <p:nvPr/>
        </p:nvSpPr>
        <p:spPr>
          <a:xfrm>
            <a:off x="1128932" y="215665"/>
            <a:ext cx="9934136" cy="769441"/>
          </a:xfrm>
          <a:prstGeom prst="roundRect">
            <a:avLst/>
          </a:prstGeom>
          <a:solidFill>
            <a:srgbClr val="ED941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BD31A4-A14F-9EFA-6BA0-0A564679F339}"/>
              </a:ext>
            </a:extLst>
          </p:cNvPr>
          <p:cNvSpPr txBox="1"/>
          <p:nvPr/>
        </p:nvSpPr>
        <p:spPr>
          <a:xfrm>
            <a:off x="1128932" y="205877"/>
            <a:ext cx="99341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‘Like Father, Like Son’ - John 5:16-30</a:t>
            </a:r>
          </a:p>
        </p:txBody>
      </p:sp>
    </p:spTree>
    <p:extLst>
      <p:ext uri="{BB962C8B-B14F-4D97-AF65-F5344CB8AC3E}">
        <p14:creationId xmlns:p14="http://schemas.microsoft.com/office/powerpoint/2010/main" val="4007646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BAF5027-6FCB-1391-963C-64A1D0B68D1F}"/>
              </a:ext>
            </a:extLst>
          </p:cNvPr>
          <p:cNvSpPr txBox="1"/>
          <p:nvPr/>
        </p:nvSpPr>
        <p:spPr>
          <a:xfrm>
            <a:off x="4180505" y="177743"/>
            <a:ext cx="38309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John 5:16-30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2BD4F6F-4000-7AB7-797E-67563D83037C}"/>
              </a:ext>
            </a:extLst>
          </p:cNvPr>
          <p:cNvSpPr/>
          <p:nvPr/>
        </p:nvSpPr>
        <p:spPr>
          <a:xfrm>
            <a:off x="1545102" y="2261381"/>
            <a:ext cx="9101797" cy="233523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A2D8EA-E8D6-6018-42B5-C09B5F28EEB7}"/>
              </a:ext>
            </a:extLst>
          </p:cNvPr>
          <p:cNvSpPr txBox="1"/>
          <p:nvPr/>
        </p:nvSpPr>
        <p:spPr>
          <a:xfrm>
            <a:off x="1830559" y="2848264"/>
            <a:ext cx="853088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‘Like Father, Like Son’</a:t>
            </a:r>
          </a:p>
        </p:txBody>
      </p:sp>
    </p:spTree>
    <p:extLst>
      <p:ext uri="{BB962C8B-B14F-4D97-AF65-F5344CB8AC3E}">
        <p14:creationId xmlns:p14="http://schemas.microsoft.com/office/powerpoint/2010/main" val="40263554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645383DB-CB11-DF37-6499-18946186F9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262" y="1200772"/>
            <a:ext cx="11293475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Very truly I tell you, a time is coming and has now come when the dead will hear the voice of the Son of God and those who hear will live.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ckwell" panose="02060603020205020403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John 5: 25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478D2F8-4B76-2960-4AF7-ACDB28B5B779}"/>
              </a:ext>
            </a:extLst>
          </p:cNvPr>
          <p:cNvSpPr/>
          <p:nvPr/>
        </p:nvSpPr>
        <p:spPr>
          <a:xfrm>
            <a:off x="1128932" y="215665"/>
            <a:ext cx="9934136" cy="769441"/>
          </a:xfrm>
          <a:prstGeom prst="roundRect">
            <a:avLst/>
          </a:prstGeom>
          <a:solidFill>
            <a:srgbClr val="ED941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BD31A4-A14F-9EFA-6BA0-0A564679F339}"/>
              </a:ext>
            </a:extLst>
          </p:cNvPr>
          <p:cNvSpPr txBox="1"/>
          <p:nvPr/>
        </p:nvSpPr>
        <p:spPr>
          <a:xfrm>
            <a:off x="1128932" y="205877"/>
            <a:ext cx="99341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‘Like Father, Like Son’ - John 5:16-30</a:t>
            </a:r>
          </a:p>
        </p:txBody>
      </p:sp>
    </p:spTree>
    <p:extLst>
      <p:ext uri="{BB962C8B-B14F-4D97-AF65-F5344CB8AC3E}">
        <p14:creationId xmlns:p14="http://schemas.microsoft.com/office/powerpoint/2010/main" val="24970339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645383DB-CB11-DF37-6499-18946186F9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262" y="1200772"/>
            <a:ext cx="11293475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that all may honour the Son just as they honour the Father. Whoever does not honour the Son does not honour the Father, who sent him.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ckwell" panose="02060603020205020403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John 5: 23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478D2F8-4B76-2960-4AF7-ACDB28B5B779}"/>
              </a:ext>
            </a:extLst>
          </p:cNvPr>
          <p:cNvSpPr/>
          <p:nvPr/>
        </p:nvSpPr>
        <p:spPr>
          <a:xfrm>
            <a:off x="1128932" y="215665"/>
            <a:ext cx="9934136" cy="769441"/>
          </a:xfrm>
          <a:prstGeom prst="roundRect">
            <a:avLst/>
          </a:prstGeom>
          <a:solidFill>
            <a:srgbClr val="ED941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BD31A4-A14F-9EFA-6BA0-0A564679F339}"/>
              </a:ext>
            </a:extLst>
          </p:cNvPr>
          <p:cNvSpPr txBox="1"/>
          <p:nvPr/>
        </p:nvSpPr>
        <p:spPr>
          <a:xfrm>
            <a:off x="1128932" y="205877"/>
            <a:ext cx="99341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‘Like Father, Like Son’ - John 5:16-30</a:t>
            </a:r>
          </a:p>
        </p:txBody>
      </p:sp>
    </p:spTree>
    <p:extLst>
      <p:ext uri="{BB962C8B-B14F-4D97-AF65-F5344CB8AC3E}">
        <p14:creationId xmlns:p14="http://schemas.microsoft.com/office/powerpoint/2010/main" val="39040388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AC7A923-F1A2-4E0F-5854-1513B635D8E6}"/>
              </a:ext>
            </a:extLst>
          </p:cNvPr>
          <p:cNvSpPr txBox="1">
            <a:spLocks/>
          </p:cNvSpPr>
          <p:nvPr/>
        </p:nvSpPr>
        <p:spPr>
          <a:xfrm>
            <a:off x="2321168" y="1530203"/>
            <a:ext cx="7988105" cy="435133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/>
              <a:buChar char="v"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 </a:t>
            </a:r>
            <a:r>
              <a:rPr lang="en-GB" sz="4800" b="1" dirty="0">
                <a:solidFill>
                  <a:prstClr val="black"/>
                </a:solidFill>
                <a:latin typeface="Rockwell" panose="02060603020205020403" pitchFamily="18" charset="0"/>
              </a:rPr>
              <a:t>Shocking Diversion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/>
              <a:buChar char="v"/>
              <a:tabLst/>
              <a:defRPr/>
            </a:pP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 pitchFamily="18" charset="0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/>
              <a:buChar char="v"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 Challenging Depths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/>
              <a:buNone/>
              <a:tabLst/>
              <a:defRPr/>
            </a:pP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 pitchFamily="18" charset="0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/>
              <a:buChar char="v"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 Awesome Destiny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9728186-6F1A-075C-9BAE-E39C73870129}"/>
              </a:ext>
            </a:extLst>
          </p:cNvPr>
          <p:cNvSpPr/>
          <p:nvPr/>
        </p:nvSpPr>
        <p:spPr>
          <a:xfrm>
            <a:off x="1128932" y="215665"/>
            <a:ext cx="9934136" cy="769441"/>
          </a:xfrm>
          <a:prstGeom prst="roundRect">
            <a:avLst/>
          </a:prstGeom>
          <a:solidFill>
            <a:srgbClr val="ED941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2C1AF0-1CB8-EACF-7F51-47F913631740}"/>
              </a:ext>
            </a:extLst>
          </p:cNvPr>
          <p:cNvSpPr txBox="1"/>
          <p:nvPr/>
        </p:nvSpPr>
        <p:spPr>
          <a:xfrm>
            <a:off x="1128932" y="205877"/>
            <a:ext cx="99341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‘Like Father, Like Son’ - John 5:16-30</a:t>
            </a:r>
          </a:p>
        </p:txBody>
      </p:sp>
    </p:spTree>
    <p:extLst>
      <p:ext uri="{BB962C8B-B14F-4D97-AF65-F5344CB8AC3E}">
        <p14:creationId xmlns:p14="http://schemas.microsoft.com/office/powerpoint/2010/main" val="35093735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645383DB-CB11-DF37-6499-18946186F9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262" y="1116364"/>
            <a:ext cx="11293475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“Do not be amazed at this, for a time is coming when all who are in their graves will hear his voice  and come out - those who have done what is good will rise to live, and those who have done what is evil will rise to be condemned.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ckwell" panose="02060603020205020403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John 5: 28-29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478D2F8-4B76-2960-4AF7-ACDB28B5B779}"/>
              </a:ext>
            </a:extLst>
          </p:cNvPr>
          <p:cNvSpPr/>
          <p:nvPr/>
        </p:nvSpPr>
        <p:spPr>
          <a:xfrm>
            <a:off x="1128932" y="215665"/>
            <a:ext cx="9934136" cy="769441"/>
          </a:xfrm>
          <a:prstGeom prst="roundRect">
            <a:avLst/>
          </a:prstGeom>
          <a:solidFill>
            <a:srgbClr val="ED941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BD31A4-A14F-9EFA-6BA0-0A564679F339}"/>
              </a:ext>
            </a:extLst>
          </p:cNvPr>
          <p:cNvSpPr txBox="1"/>
          <p:nvPr/>
        </p:nvSpPr>
        <p:spPr>
          <a:xfrm>
            <a:off x="1128932" y="205877"/>
            <a:ext cx="99341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‘Like Father, Like Son’ - John 5:16-30</a:t>
            </a:r>
          </a:p>
        </p:txBody>
      </p:sp>
    </p:spTree>
    <p:extLst>
      <p:ext uri="{BB962C8B-B14F-4D97-AF65-F5344CB8AC3E}">
        <p14:creationId xmlns:p14="http://schemas.microsoft.com/office/powerpoint/2010/main" val="42771168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645383DB-CB11-DF37-6499-18946186F9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262" y="1200772"/>
            <a:ext cx="11293475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that all may honour the Son just as they honour the Father. Whoever does not honour the Son does not honour the Father, who sent him.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ckwell" panose="02060603020205020403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John 5: 23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478D2F8-4B76-2960-4AF7-ACDB28B5B779}"/>
              </a:ext>
            </a:extLst>
          </p:cNvPr>
          <p:cNvSpPr/>
          <p:nvPr/>
        </p:nvSpPr>
        <p:spPr>
          <a:xfrm>
            <a:off x="1128932" y="215665"/>
            <a:ext cx="9934136" cy="769441"/>
          </a:xfrm>
          <a:prstGeom prst="roundRect">
            <a:avLst/>
          </a:prstGeom>
          <a:solidFill>
            <a:srgbClr val="ED941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BD31A4-A14F-9EFA-6BA0-0A564679F339}"/>
              </a:ext>
            </a:extLst>
          </p:cNvPr>
          <p:cNvSpPr txBox="1"/>
          <p:nvPr/>
        </p:nvSpPr>
        <p:spPr>
          <a:xfrm>
            <a:off x="1128932" y="205877"/>
            <a:ext cx="99341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‘Like Father, Like Son’ - John 5:16-30</a:t>
            </a:r>
          </a:p>
        </p:txBody>
      </p:sp>
    </p:spTree>
    <p:extLst>
      <p:ext uri="{BB962C8B-B14F-4D97-AF65-F5344CB8AC3E}">
        <p14:creationId xmlns:p14="http://schemas.microsoft.com/office/powerpoint/2010/main" val="1954626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C97348C-EF99-BC21-AD74-0401E7493FA5}"/>
              </a:ext>
            </a:extLst>
          </p:cNvPr>
          <p:cNvSpPr/>
          <p:nvPr/>
        </p:nvSpPr>
        <p:spPr>
          <a:xfrm>
            <a:off x="1128932" y="215665"/>
            <a:ext cx="9934136" cy="769441"/>
          </a:xfrm>
          <a:prstGeom prst="roundRect">
            <a:avLst/>
          </a:prstGeom>
          <a:solidFill>
            <a:srgbClr val="ED941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A person in a pool with her mouth open&#10;&#10;Description automatically generated">
            <a:extLst>
              <a:ext uri="{FF2B5EF4-FFF2-40B4-BE49-F238E27FC236}">
                <a16:creationId xmlns:a16="http://schemas.microsoft.com/office/drawing/2014/main" id="{4D59AECC-D8D4-0881-4A17-AAC8923FDC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0000"/>
                    </a14:imgEffect>
                    <a14:imgEffect>
                      <a14:brightnessContrast contrast="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777" y="994893"/>
            <a:ext cx="7388446" cy="4917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BF18838-B15E-711C-F57A-38CFE7CB185F}"/>
              </a:ext>
            </a:extLst>
          </p:cNvPr>
          <p:cNvSpPr txBox="1"/>
          <p:nvPr/>
        </p:nvSpPr>
        <p:spPr>
          <a:xfrm>
            <a:off x="1128932" y="205877"/>
            <a:ext cx="99341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‘Like Father, Like Son’ - John 5:16-30</a:t>
            </a:r>
          </a:p>
        </p:txBody>
      </p:sp>
    </p:spTree>
    <p:extLst>
      <p:ext uri="{BB962C8B-B14F-4D97-AF65-F5344CB8AC3E}">
        <p14:creationId xmlns:p14="http://schemas.microsoft.com/office/powerpoint/2010/main" val="9035161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645383DB-CB11-DF37-6499-18946186F9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262" y="1200772"/>
            <a:ext cx="11293475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So, because Jesus was doing these things on the Sabbath, the Jewish leaders began to persecute him. In his </a:t>
            </a:r>
            <a:r>
              <a:rPr kumimoji="0" lang="en-GB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defense</a:t>
            </a:r>
            <a:r>
              <a:rPr kumimoji="0" lang="en-GB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 Jesus said to them, “My Father is always at his work to this very day, and I too am working.”  For this reason they tried all the more to kill him; not only was he breaking the Sabbath, 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9E7127C-51A5-EAEC-6649-07F19DB1E8D8}"/>
              </a:ext>
            </a:extLst>
          </p:cNvPr>
          <p:cNvSpPr/>
          <p:nvPr/>
        </p:nvSpPr>
        <p:spPr>
          <a:xfrm>
            <a:off x="1128932" y="215665"/>
            <a:ext cx="9934136" cy="769441"/>
          </a:xfrm>
          <a:prstGeom prst="roundRect">
            <a:avLst/>
          </a:prstGeom>
          <a:solidFill>
            <a:srgbClr val="ED941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3A162F-5D4C-BEBF-1EBC-7830B420ECD6}"/>
              </a:ext>
            </a:extLst>
          </p:cNvPr>
          <p:cNvSpPr txBox="1"/>
          <p:nvPr/>
        </p:nvSpPr>
        <p:spPr>
          <a:xfrm>
            <a:off x="1128932" y="205877"/>
            <a:ext cx="99341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‘Like Father, Like Son’ - John 5:16-30</a:t>
            </a:r>
          </a:p>
        </p:txBody>
      </p:sp>
    </p:spTree>
    <p:extLst>
      <p:ext uri="{BB962C8B-B14F-4D97-AF65-F5344CB8AC3E}">
        <p14:creationId xmlns:p14="http://schemas.microsoft.com/office/powerpoint/2010/main" val="5855545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645383DB-CB11-DF37-6499-18946186F9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262" y="1200772"/>
            <a:ext cx="11293475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but he was even calling God his own Father, making himself equal with God.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altLang="en-US" sz="4000" b="1" dirty="0">
              <a:solidFill>
                <a:srgbClr val="000000"/>
              </a:solidFill>
              <a:latin typeface="Rockwell" panose="02060603020205020403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John 5: 16-18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478D2F8-4B76-2960-4AF7-ACDB28B5B779}"/>
              </a:ext>
            </a:extLst>
          </p:cNvPr>
          <p:cNvSpPr/>
          <p:nvPr/>
        </p:nvSpPr>
        <p:spPr>
          <a:xfrm>
            <a:off x="1128932" y="215665"/>
            <a:ext cx="9934136" cy="769441"/>
          </a:xfrm>
          <a:prstGeom prst="roundRect">
            <a:avLst/>
          </a:prstGeom>
          <a:solidFill>
            <a:srgbClr val="ED941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BD31A4-A14F-9EFA-6BA0-0A564679F339}"/>
              </a:ext>
            </a:extLst>
          </p:cNvPr>
          <p:cNvSpPr txBox="1"/>
          <p:nvPr/>
        </p:nvSpPr>
        <p:spPr>
          <a:xfrm>
            <a:off x="1128932" y="205877"/>
            <a:ext cx="99341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‘Like Father, Like Son’ - John 5:16-30</a:t>
            </a:r>
          </a:p>
        </p:txBody>
      </p:sp>
    </p:spTree>
    <p:extLst>
      <p:ext uri="{BB962C8B-B14F-4D97-AF65-F5344CB8AC3E}">
        <p14:creationId xmlns:p14="http://schemas.microsoft.com/office/powerpoint/2010/main" val="14661829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AC7A923-F1A2-4E0F-5854-1513B635D8E6}"/>
              </a:ext>
            </a:extLst>
          </p:cNvPr>
          <p:cNvSpPr txBox="1">
            <a:spLocks/>
          </p:cNvSpPr>
          <p:nvPr/>
        </p:nvSpPr>
        <p:spPr>
          <a:xfrm>
            <a:off x="2321168" y="1530203"/>
            <a:ext cx="7988105" cy="435133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/>
              <a:buChar char="v"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 Shocking Diversion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/>
              <a:buChar char="v"/>
              <a:tabLst/>
              <a:defRPr/>
            </a:pP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/>
              <a:buNone/>
              <a:tabLst/>
              <a:defRPr/>
            </a:pP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 pitchFamily="18" charset="0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9728186-6F1A-075C-9BAE-E39C73870129}"/>
              </a:ext>
            </a:extLst>
          </p:cNvPr>
          <p:cNvSpPr/>
          <p:nvPr/>
        </p:nvSpPr>
        <p:spPr>
          <a:xfrm>
            <a:off x="1128932" y="215665"/>
            <a:ext cx="9934136" cy="769441"/>
          </a:xfrm>
          <a:prstGeom prst="roundRect">
            <a:avLst/>
          </a:prstGeom>
          <a:solidFill>
            <a:srgbClr val="ED941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2C1AF0-1CB8-EACF-7F51-47F913631740}"/>
              </a:ext>
            </a:extLst>
          </p:cNvPr>
          <p:cNvSpPr txBox="1"/>
          <p:nvPr/>
        </p:nvSpPr>
        <p:spPr>
          <a:xfrm>
            <a:off x="1128932" y="205877"/>
            <a:ext cx="99341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‘Like Father, Like Son’ - John 5:16-30</a:t>
            </a:r>
          </a:p>
        </p:txBody>
      </p:sp>
    </p:spTree>
    <p:extLst>
      <p:ext uri="{BB962C8B-B14F-4D97-AF65-F5344CB8AC3E}">
        <p14:creationId xmlns:p14="http://schemas.microsoft.com/office/powerpoint/2010/main" val="30462811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645383DB-CB11-DF37-6499-18946186F9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262" y="1200772"/>
            <a:ext cx="11293475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Then Jesus said to him, “Get up! Pick up your mat and walk.”  At once the man was cured; he picked up his mat and walked.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ckwell" panose="02060603020205020403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John 5: 8-9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478D2F8-4B76-2960-4AF7-ACDB28B5B779}"/>
              </a:ext>
            </a:extLst>
          </p:cNvPr>
          <p:cNvSpPr/>
          <p:nvPr/>
        </p:nvSpPr>
        <p:spPr>
          <a:xfrm>
            <a:off x="1128932" y="215665"/>
            <a:ext cx="9934136" cy="769441"/>
          </a:xfrm>
          <a:prstGeom prst="roundRect">
            <a:avLst/>
          </a:prstGeom>
          <a:solidFill>
            <a:srgbClr val="ED941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BD31A4-A14F-9EFA-6BA0-0A564679F339}"/>
              </a:ext>
            </a:extLst>
          </p:cNvPr>
          <p:cNvSpPr txBox="1"/>
          <p:nvPr/>
        </p:nvSpPr>
        <p:spPr>
          <a:xfrm>
            <a:off x="1128932" y="205877"/>
            <a:ext cx="99341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‘Like Father, Like Son’ - John 5:16-30</a:t>
            </a:r>
          </a:p>
        </p:txBody>
      </p:sp>
    </p:spTree>
    <p:extLst>
      <p:ext uri="{BB962C8B-B14F-4D97-AF65-F5344CB8AC3E}">
        <p14:creationId xmlns:p14="http://schemas.microsoft.com/office/powerpoint/2010/main" val="35853770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645383DB-CB11-DF37-6499-18946186F9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262" y="1200772"/>
            <a:ext cx="11293475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So, because Jesus was doing these things on the Sabbath, the Jewish leaders began to persecute him.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ckwell" panose="02060603020205020403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John 5: 16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478D2F8-4B76-2960-4AF7-ACDB28B5B779}"/>
              </a:ext>
            </a:extLst>
          </p:cNvPr>
          <p:cNvSpPr/>
          <p:nvPr/>
        </p:nvSpPr>
        <p:spPr>
          <a:xfrm>
            <a:off x="1128932" y="215665"/>
            <a:ext cx="9934136" cy="769441"/>
          </a:xfrm>
          <a:prstGeom prst="roundRect">
            <a:avLst/>
          </a:prstGeom>
          <a:solidFill>
            <a:srgbClr val="ED941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BD31A4-A14F-9EFA-6BA0-0A564679F339}"/>
              </a:ext>
            </a:extLst>
          </p:cNvPr>
          <p:cNvSpPr txBox="1"/>
          <p:nvPr/>
        </p:nvSpPr>
        <p:spPr>
          <a:xfrm>
            <a:off x="1128932" y="205877"/>
            <a:ext cx="99341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‘Like Father, Like Son’ - John 5:16-30</a:t>
            </a:r>
          </a:p>
        </p:txBody>
      </p:sp>
    </p:spTree>
    <p:extLst>
      <p:ext uri="{BB962C8B-B14F-4D97-AF65-F5344CB8AC3E}">
        <p14:creationId xmlns:p14="http://schemas.microsoft.com/office/powerpoint/2010/main" val="38787482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AC7A923-F1A2-4E0F-5854-1513B635D8E6}"/>
              </a:ext>
            </a:extLst>
          </p:cNvPr>
          <p:cNvSpPr txBox="1">
            <a:spLocks/>
          </p:cNvSpPr>
          <p:nvPr/>
        </p:nvSpPr>
        <p:spPr>
          <a:xfrm>
            <a:off x="2321168" y="1530203"/>
            <a:ext cx="7988105" cy="435133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/>
              <a:buChar char="v"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 Shocking Diversion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/>
              <a:buChar char="v"/>
              <a:tabLst/>
              <a:defRPr/>
            </a:pP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 pitchFamily="18" charset="0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/>
              <a:buChar char="v"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 Challenging Depths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/>
              <a:buNone/>
              <a:tabLst/>
              <a:defRPr/>
            </a:pP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 pitchFamily="18" charset="0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9728186-6F1A-075C-9BAE-E39C73870129}"/>
              </a:ext>
            </a:extLst>
          </p:cNvPr>
          <p:cNvSpPr/>
          <p:nvPr/>
        </p:nvSpPr>
        <p:spPr>
          <a:xfrm>
            <a:off x="1128932" y="215665"/>
            <a:ext cx="9934136" cy="769441"/>
          </a:xfrm>
          <a:prstGeom prst="roundRect">
            <a:avLst/>
          </a:prstGeom>
          <a:solidFill>
            <a:srgbClr val="ED941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2C1AF0-1CB8-EACF-7F51-47F913631740}"/>
              </a:ext>
            </a:extLst>
          </p:cNvPr>
          <p:cNvSpPr txBox="1"/>
          <p:nvPr/>
        </p:nvSpPr>
        <p:spPr>
          <a:xfrm>
            <a:off x="1128932" y="205877"/>
            <a:ext cx="99341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‘Like Father, Like Son’ - John 5:16-30</a:t>
            </a:r>
          </a:p>
        </p:txBody>
      </p:sp>
    </p:spTree>
    <p:extLst>
      <p:ext uri="{BB962C8B-B14F-4D97-AF65-F5344CB8AC3E}">
        <p14:creationId xmlns:p14="http://schemas.microsoft.com/office/powerpoint/2010/main" val="368031816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914</Words>
  <Application>Microsoft Office PowerPoint</Application>
  <PresentationFormat>Widescreen</PresentationFormat>
  <Paragraphs>82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Aptos</vt:lpstr>
      <vt:lpstr>Arial</vt:lpstr>
      <vt:lpstr>Aptos Display</vt:lpstr>
      <vt:lpstr>system-ui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‘Like Father, like Son’</dc:title>
  <dc:creator>Linda Mawson</dc:creator>
  <cp:lastModifiedBy>Marcus Mercer</cp:lastModifiedBy>
  <cp:revision>37</cp:revision>
  <dcterms:created xsi:type="dcterms:W3CDTF">2024-03-16T10:22:40Z</dcterms:created>
  <dcterms:modified xsi:type="dcterms:W3CDTF">2024-03-16T14:14:49Z</dcterms:modified>
</cp:coreProperties>
</file>